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media1.mp4" ContentType="video/unknown"/>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media2.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b="def" i="def"/>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11708" y="744574"/>
            <a:ext cx="8520601" cy="2052601"/>
          </a:xfrm>
          <a:prstGeom prst="rect">
            <a:avLst/>
          </a:prstGeom>
        </p:spPr>
        <p:txBody>
          <a:bodyPr anchor="b"/>
          <a:lstStyle>
            <a:lvl1pPr algn="ctr">
              <a:defRPr sz="5200"/>
            </a:lvl1pPr>
          </a:lstStyle>
          <a:p>
            <a:pPr/>
            <a:r>
              <a:t>Title Text</a:t>
            </a:r>
          </a:p>
        </p:txBody>
      </p:sp>
      <p:sp>
        <p:nvSpPr>
          <p:cNvPr id="12" name="Body Level One…"/>
          <p:cNvSpPr txBox="1"/>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91" name="Title Text"/>
          <p:cNvSpPr txBox="1"/>
          <p:nvPr>
            <p:ph type="title"/>
          </p:nvPr>
        </p:nvSpPr>
        <p:spPr>
          <a:xfrm>
            <a:off x="311699" y="1106125"/>
            <a:ext cx="8520602" cy="1963500"/>
          </a:xfrm>
          <a:prstGeom prst="rect">
            <a:avLst/>
          </a:prstGeom>
        </p:spPr>
        <p:txBody>
          <a:bodyPr anchor="b"/>
          <a:lstStyle>
            <a:lvl1pPr algn="ctr">
              <a:defRPr sz="12000"/>
            </a:lvl1pPr>
          </a:lstStyle>
          <a:p>
            <a:pPr/>
            <a:r>
              <a:t>Title Text</a:t>
            </a:r>
          </a:p>
        </p:txBody>
      </p:sp>
      <p:sp>
        <p:nvSpPr>
          <p:cNvPr id="92" name="Body Level One…"/>
          <p:cNvSpPr txBox="1"/>
          <p:nvPr>
            <p:ph type="body" sz="half" idx="1"/>
          </p:nvPr>
        </p:nvSpPr>
        <p:spPr>
          <a:xfrm>
            <a:off x="311699" y="3152225"/>
            <a:ext cx="8520602" cy="1300800"/>
          </a:xfrm>
          <a:prstGeom prst="rect">
            <a:avLst/>
          </a:prstGeom>
        </p:spPr>
        <p:txBody>
          <a:bodyPr/>
          <a:lstStyle>
            <a:lvl1pPr algn="ctr"/>
            <a:lvl2pPr algn="ctr"/>
            <a:lvl3pPr algn="ctr"/>
            <a:lvl4pPr algn="ctr"/>
            <a:lvl5pPr algn="ct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0" name="Title Text"/>
          <p:cNvSpPr txBox="1"/>
          <p:nvPr>
            <p:ph type="title"/>
          </p:nvPr>
        </p:nvSpPr>
        <p:spPr>
          <a:xfrm>
            <a:off x="311699" y="2150849"/>
            <a:ext cx="8520602" cy="841801"/>
          </a:xfrm>
          <a:prstGeom prst="rect">
            <a:avLst/>
          </a:prstGeom>
        </p:spPr>
        <p:txBody>
          <a:bodyPr anchor="ctr"/>
          <a:lstStyle>
            <a:lvl1pPr algn="ctr">
              <a:defRPr sz="3600"/>
            </a:lvl1pPr>
          </a:lstStyle>
          <a:p>
            <a:pPr/>
            <a:r>
              <a:t>Title Text</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8" name="Title Text"/>
          <p:cNvSpPr txBox="1"/>
          <p:nvPr>
            <p:ph type="title"/>
          </p:nvPr>
        </p:nvSpPr>
        <p:spPr>
          <a:prstGeom prst="rect">
            <a:avLst/>
          </a:prstGeom>
        </p:spPr>
        <p:txBody>
          <a:bodyPr/>
          <a:lstStyle/>
          <a:p>
            <a:pPr/>
            <a:r>
              <a:t>Title Text</a:t>
            </a:r>
          </a:p>
        </p:txBody>
      </p:sp>
      <p:sp>
        <p:nvSpPr>
          <p:cNvPr id="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Body Level One</a:t>
            </a:r>
          </a:p>
          <a:p>
            <a:pPr lvl="1"/>
            <a:r>
              <a:t>Body Level Two</a:t>
            </a:r>
          </a:p>
          <a:p>
            <a:pPr lvl="2"/>
            <a:r>
              <a:t>Body Level Three</a:t>
            </a:r>
          </a:p>
          <a:p>
            <a:pPr lvl="3"/>
            <a:r>
              <a:t>Body Level Four</a:t>
            </a:r>
          </a:p>
          <a:p>
            <a:pPr lvl="4"/>
            <a:r>
              <a:t>Body Level Five</a:t>
            </a:r>
          </a:p>
        </p:txBody>
      </p:sp>
      <p:sp>
        <p:nvSpPr>
          <p:cNvPr id="39" name="Google Shape;23;p5"/>
          <p:cNvSpPr txBox="1"/>
          <p:nvPr>
            <p:ph type="body" sz="half" idx="13"/>
          </p:nvPr>
        </p:nvSpPr>
        <p:spPr>
          <a:xfrm>
            <a:off x="4832399" y="1152475"/>
            <a:ext cx="3999902" cy="3416400"/>
          </a:xfrm>
          <a:prstGeom prst="rect">
            <a:avLst/>
          </a:prstGeom>
        </p:spPr>
        <p:txBody>
          <a:bodyPr/>
          <a:lstStyle/>
          <a:p>
            <a:pPr indent="-317500">
              <a:buSzPts val="1400"/>
              <a:defRPr sz="1400"/>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55" name="Title Text"/>
          <p:cNvSpPr txBox="1"/>
          <p:nvPr>
            <p:ph type="title"/>
          </p:nvPr>
        </p:nvSpPr>
        <p:spPr>
          <a:xfrm>
            <a:off x="311699" y="555600"/>
            <a:ext cx="2808001" cy="755700"/>
          </a:xfrm>
          <a:prstGeom prst="rect">
            <a:avLst/>
          </a:prstGeom>
        </p:spPr>
        <p:txBody>
          <a:bodyPr anchor="b"/>
          <a:lstStyle>
            <a:lvl1pPr>
              <a:defRPr sz="2400"/>
            </a:lvl1pPr>
          </a:lstStyle>
          <a:p>
            <a:pPr/>
            <a:r>
              <a:t>Title Text</a:t>
            </a:r>
          </a:p>
        </p:txBody>
      </p:sp>
      <p:sp>
        <p:nvSpPr>
          <p:cNvPr id="56" name="Body Level One…"/>
          <p:cNvSpPr txBox="1"/>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64" name="Title Text"/>
          <p:cNvSpPr txBox="1"/>
          <p:nvPr>
            <p:ph type="title"/>
          </p:nvPr>
        </p:nvSpPr>
        <p:spPr>
          <a:xfrm>
            <a:off x="490250" y="450149"/>
            <a:ext cx="6367801" cy="4090801"/>
          </a:xfrm>
          <a:prstGeom prst="rect">
            <a:avLst/>
          </a:prstGeom>
        </p:spPr>
        <p:txBody>
          <a:bodyPr anchor="ctr"/>
          <a:lstStyle>
            <a:lvl1pPr>
              <a:defRPr sz="4800"/>
            </a:lvl1p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pPr/>
          </a:p>
        </p:txBody>
      </p:sp>
      <p:sp>
        <p:nvSpPr>
          <p:cNvPr id="73" name="Title Text"/>
          <p:cNvSpPr txBox="1"/>
          <p:nvPr>
            <p:ph type="title"/>
          </p:nvPr>
        </p:nvSpPr>
        <p:spPr>
          <a:xfrm>
            <a:off x="265500" y="1233175"/>
            <a:ext cx="4045200" cy="1482301"/>
          </a:xfrm>
          <a:prstGeom prst="rect">
            <a:avLst/>
          </a:prstGeom>
        </p:spPr>
        <p:txBody>
          <a:bodyPr anchor="b"/>
          <a:lstStyle>
            <a:lvl1pPr algn="ctr">
              <a:defRPr sz="4200"/>
            </a:lvl1pPr>
          </a:lstStyle>
          <a:p>
            <a:pPr/>
            <a:r>
              <a:t>Title Text</a:t>
            </a:r>
          </a:p>
        </p:txBody>
      </p:sp>
      <p:sp>
        <p:nvSpPr>
          <p:cNvPr id="74" name="Body Level One…"/>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pPr/>
            <a:r>
              <a:t>Body Level One</a:t>
            </a:r>
          </a:p>
          <a:p>
            <a:pPr lvl="1"/>
            <a:r>
              <a:t>Body Level Two</a:t>
            </a:r>
          </a:p>
          <a:p>
            <a:pPr lvl="2"/>
            <a:r>
              <a:t>Body Level Three</a:t>
            </a:r>
          </a:p>
          <a:p>
            <a:pPr lvl="3"/>
            <a:r>
              <a:t>Body Level Four</a:t>
            </a:r>
          </a:p>
          <a:p>
            <a:pPr lvl="4"/>
            <a:r>
              <a:t>Body Level Five</a:t>
            </a:r>
          </a:p>
        </p:txBody>
      </p:sp>
      <p:sp>
        <p:nvSpPr>
          <p:cNvPr id="75" name="Google Shape;39;p9"/>
          <p:cNvSpPr txBox="1"/>
          <p:nvPr>
            <p:ph type="body" sz="half" idx="13"/>
          </p:nvPr>
        </p:nvSpPr>
        <p:spPr>
          <a:xfrm>
            <a:off x="4939500" y="724074"/>
            <a:ext cx="3837000" cy="3695102"/>
          </a:xfrm>
          <a:prstGeom prst="rect">
            <a:avLst/>
          </a:prstGeom>
        </p:spPr>
        <p:txBody>
          <a:bodyPr anchor="ctr"/>
          <a:lstStyle/>
          <a:p>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83" name="Body Level One…"/>
          <p:cNvSpPr txBox="1"/>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Title Text</a:t>
            </a:r>
          </a:p>
        </p:txBody>
      </p:sp>
      <p:sp>
        <p:nvSpPr>
          <p:cNvPr id="3" name="Body Level One…"/>
          <p:cNvSpPr txBox="1"/>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wa-di.org/start-a-team.html" TargetMode="External"/><Relationship Id="rId3"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wa-di.org/uploads/8/3/0/2/8302489/washington_destination_imagination_registration.pdf" TargetMode="External"/><Relationship Id="rId3"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wa-di.org/start-a-team.html" TargetMode="External"/><Relationship Id="rId3" Type="http://schemas.openxmlformats.org/officeDocument/2006/relationships/image" Target="../media/image15.png"/><Relationship Id="rId4"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app.verifiedvolunteers.com/promoorder/f11f2ca2-8bf5-4926-9005-907daf399be3"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image" Target="../media/image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3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hyperlink" Target="mailto:OlympicRD@wa-di.org" TargetMode="External"/><Relationship Id="rId4" Type="http://schemas.openxmlformats.org/officeDocument/2006/relationships/hyperlink" Target="http://www.wa-di.org" TargetMode="External"/><Relationship Id="rId5" Type="http://schemas.openxmlformats.org/officeDocument/2006/relationships/hyperlink" Target="http://www.destinationimagination.org"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2.tif"/><Relationship Id="rId4" Type="http://schemas.openxmlformats.org/officeDocument/2006/relationships/hyperlink" Target="http://www.destinationimagination.org" TargetMode="External"/><Relationship Id="rId5" Type="http://schemas.openxmlformats.org/officeDocument/2006/relationships/hyperlink" Target="http://www.idodi.org" TargetMode="External"/><Relationship Id="rId6" Type="http://schemas.openxmlformats.org/officeDocument/2006/relationships/hyperlink" Target="http://www.wa-di.org"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9" name="Google Shape;54;p13"/>
          <p:cNvSpPr txBox="1"/>
          <p:nvPr>
            <p:ph type="ctrTitle"/>
          </p:nvPr>
        </p:nvSpPr>
        <p:spPr>
          <a:xfrm>
            <a:off x="1371600" y="954050"/>
            <a:ext cx="6476101" cy="1275601"/>
          </a:xfrm>
          <a:prstGeom prst="rect">
            <a:avLst/>
          </a:prstGeom>
        </p:spPr>
        <p:txBody>
          <a:bodyPr/>
          <a:lstStyle/>
          <a:p>
            <a:pPr defTabSz="905255">
              <a:defRPr sz="3564">
                <a:solidFill>
                  <a:srgbClr val="FFFFFF"/>
                </a:solidFill>
                <a:latin typeface="Montserrat ExtraBold"/>
                <a:ea typeface="Montserrat ExtraBold"/>
                <a:cs typeface="Montserrat ExtraBold"/>
                <a:sym typeface="Montserrat ExtraBold"/>
              </a:defRPr>
            </a:pPr>
            <a:r>
              <a:t>THE CREATIVE JOURNEY</a:t>
            </a:r>
            <a:br/>
            <a:r>
              <a:t>STARTS HERE</a:t>
            </a:r>
          </a:p>
        </p:txBody>
      </p:sp>
      <p:pic>
        <p:nvPicPr>
          <p:cNvPr id="110" name="Google Shape;55;p13" descr="Google Shape;55;p13"/>
          <p:cNvPicPr>
            <a:picLocks noChangeAspect="1"/>
          </p:cNvPicPr>
          <p:nvPr/>
        </p:nvPicPr>
        <p:blipFill>
          <a:blip r:embed="rId3">
            <a:extLst/>
          </a:blip>
          <a:stretch>
            <a:fillRect/>
          </a:stretch>
        </p:blipFill>
        <p:spPr>
          <a:xfrm>
            <a:off x="3070501" y="144600"/>
            <a:ext cx="2925451" cy="73137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tart a Team.       https://www.wa-di.org/start-a-team.html"/>
          <p:cNvSpPr txBox="1"/>
          <p:nvPr>
            <p:ph type="title"/>
          </p:nvPr>
        </p:nvSpPr>
        <p:spPr>
          <a:xfrm>
            <a:off x="1627737" y="445025"/>
            <a:ext cx="7204564" cy="572701"/>
          </a:xfrm>
          <a:prstGeom prst="rect">
            <a:avLst/>
          </a:prstGeom>
        </p:spPr>
        <p:txBody>
          <a:bodyPr/>
          <a:lstStyle/>
          <a:p>
            <a:pPr defTabSz="713231">
              <a:defRPr sz="2184"/>
            </a:pPr>
            <a:r>
              <a:t>Start a Team.      </a:t>
            </a:r>
            <a:r>
              <a:rPr>
                <a:solidFill>
                  <a:srgbClr val="0433FF"/>
                </a:solidFill>
              </a:rPr>
              <a:t> </a:t>
            </a:r>
            <a:r>
              <a:rPr u="sng">
                <a:solidFill>
                  <a:srgbClr val="0433FF"/>
                </a:solidFill>
                <a:uFill>
                  <a:solidFill>
                    <a:schemeClr val="accent5"/>
                  </a:solidFill>
                </a:uFill>
                <a:hlinkClick r:id="rId2" invalidUrl="" action="" tgtFrame="" tooltip="" history="1" highlightClick="0" endSnd="0"/>
              </a:rPr>
              <a:t>https://www.wa-di.org/start-a-team.html</a:t>
            </a:r>
          </a:p>
        </p:txBody>
      </p:sp>
      <p:pic>
        <p:nvPicPr>
          <p:cNvPr id="169" name="Google Shape;270;p33" descr="Google Shape;270;p33"/>
          <p:cNvPicPr>
            <a:picLocks noChangeAspect="1"/>
          </p:cNvPicPr>
          <p:nvPr/>
        </p:nvPicPr>
        <p:blipFill>
          <a:blip r:embed="rId3">
            <a:extLst/>
          </a:blip>
          <a:stretch>
            <a:fillRect/>
          </a:stretch>
        </p:blipFill>
        <p:spPr>
          <a:xfrm>
            <a:off x="349200" y="264600"/>
            <a:ext cx="933553" cy="933551"/>
          </a:xfrm>
          <a:prstGeom prst="rect">
            <a:avLst/>
          </a:prstGeom>
          <a:ln w="12700">
            <a:miter lim="400000"/>
          </a:ln>
        </p:spPr>
      </p:pic>
      <p:pic>
        <p:nvPicPr>
          <p:cNvPr id="170" name="Screen Shot 2018-11-01 at 12.00.25 PM.png" descr="Screen Shot 2018-11-01 at 12.00.25 PM.png"/>
          <p:cNvPicPr>
            <a:picLocks noChangeAspect="1"/>
          </p:cNvPicPr>
          <p:nvPr/>
        </p:nvPicPr>
        <p:blipFill>
          <a:blip r:embed="rId4">
            <a:extLst/>
          </a:blip>
          <a:stretch>
            <a:fillRect/>
          </a:stretch>
        </p:blipFill>
        <p:spPr>
          <a:xfrm>
            <a:off x="319468" y="1241830"/>
            <a:ext cx="8208545" cy="3844002"/>
          </a:xfrm>
          <a:prstGeom prst="rect">
            <a:avLst/>
          </a:prstGeom>
          <a:ln w="12700">
            <a:miter lim="400000"/>
          </a:ln>
        </p:spPr>
      </p:pic>
      <p:sp>
        <p:nvSpPr>
          <p:cNvPr id="171" name="Click here for full instructions"/>
          <p:cNvSpPr txBox="1"/>
          <p:nvPr/>
        </p:nvSpPr>
        <p:spPr>
          <a:xfrm>
            <a:off x="4389456" y="3450958"/>
            <a:ext cx="2531939"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solidFill>
                  <a:srgbClr val="FF2600"/>
                </a:solidFill>
              </a:defRPr>
            </a:lvl1pPr>
          </a:lstStyle>
          <a:p>
            <a:pPr/>
            <a:r>
              <a:t>Click here for full instructions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https://www.wa-di.org/uploads/8/3/0/2/8302489/washington_destination_imagination_registration.pdf"/>
          <p:cNvSpPr txBox="1"/>
          <p:nvPr>
            <p:ph type="body" sz="quarter" idx="1"/>
          </p:nvPr>
        </p:nvSpPr>
        <p:spPr>
          <a:xfrm>
            <a:off x="1100786" y="2003375"/>
            <a:ext cx="6442256" cy="1136750"/>
          </a:xfrm>
          <a:prstGeom prst="rect">
            <a:avLst/>
          </a:prstGeom>
        </p:spPr>
        <p:txBody>
          <a:bodyPr/>
          <a:lstStyle>
            <a:lvl1pPr>
              <a:defRPr u="sng">
                <a:solidFill>
                  <a:schemeClr val="accent5"/>
                </a:solidFill>
                <a:uFill>
                  <a:solidFill>
                    <a:schemeClr val="accent5"/>
                  </a:solidFill>
                </a:uFill>
                <a:hlinkClick r:id="rId2" invalidUrl="" action="" tgtFrame="" tooltip="" history="1" highlightClick="0" endSnd="0"/>
              </a:defRPr>
            </a:lvl1pPr>
          </a:lstStyle>
          <a:p>
            <a:pPr>
              <a:defRPr u="none">
                <a:solidFill>
                  <a:schemeClr val="accent2">
                    <a:lumOff val="21764"/>
                  </a:schemeClr>
                </a:solidFill>
                <a:uFillTx/>
              </a:defRPr>
            </a:pPr>
            <a:r>
              <a:rPr u="sng">
                <a:solidFill>
                  <a:schemeClr val="accent5"/>
                </a:solidFill>
                <a:uFill>
                  <a:solidFill>
                    <a:schemeClr val="accent5"/>
                  </a:solidFill>
                </a:uFill>
                <a:hlinkClick r:id="rId2" invalidUrl="" action="" tgtFrame="" tooltip="" history="1" highlightClick="0" endSnd="0"/>
              </a:rPr>
              <a:t>https://www.wa-di.org/uploads/8/3/0/2/8302489/washington_destination_imagination_registration.pdf</a:t>
            </a:r>
          </a:p>
        </p:txBody>
      </p:sp>
      <p:sp>
        <p:nvSpPr>
          <p:cNvPr id="174" name="Click on this link to take you to step-by-step DI Registration Instructions"/>
          <p:cNvSpPr txBox="1"/>
          <p:nvPr/>
        </p:nvSpPr>
        <p:spPr>
          <a:xfrm>
            <a:off x="732308" y="576278"/>
            <a:ext cx="6442256" cy="6762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300"/>
            </a:lvl1pPr>
          </a:lstStyle>
          <a:p>
            <a:pPr/>
            <a:r>
              <a:t>Click on this link to take you to step-by-step DI Registration Instructions</a:t>
            </a:r>
          </a:p>
        </p:txBody>
      </p:sp>
      <p:pic>
        <p:nvPicPr>
          <p:cNvPr id="175" name="Google Shape;270;p33" descr="Google Shape;270;p33"/>
          <p:cNvPicPr>
            <a:picLocks noChangeAspect="1"/>
          </p:cNvPicPr>
          <p:nvPr/>
        </p:nvPicPr>
        <p:blipFill>
          <a:blip r:embed="rId3">
            <a:extLst/>
          </a:blip>
          <a:stretch>
            <a:fillRect/>
          </a:stretch>
        </p:blipFill>
        <p:spPr>
          <a:xfrm>
            <a:off x="6775400" y="3062023"/>
            <a:ext cx="1247631" cy="124762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Screen Shot 2018-11-01 at 12.55.02 PM.png" descr="Screen Shot 2018-11-01 at 12.55.02 PM.png"/>
          <p:cNvPicPr>
            <a:picLocks noChangeAspect="1"/>
          </p:cNvPicPr>
          <p:nvPr/>
        </p:nvPicPr>
        <p:blipFill>
          <a:blip r:embed="rId2">
            <a:extLst/>
          </a:blip>
          <a:stretch>
            <a:fillRect/>
          </a:stretch>
        </p:blipFill>
        <p:spPr>
          <a:xfrm>
            <a:off x="377337" y="120542"/>
            <a:ext cx="6139919" cy="4902416"/>
          </a:xfrm>
          <a:prstGeom prst="rect">
            <a:avLst/>
          </a:prstGeom>
          <a:ln w="12700">
            <a:miter lim="400000"/>
          </a:ln>
        </p:spPr>
      </p:pic>
      <p:sp>
        <p:nvSpPr>
          <p:cNvPr id="178" name="Rule book"/>
          <p:cNvSpPr txBox="1"/>
          <p:nvPr/>
        </p:nvSpPr>
        <p:spPr>
          <a:xfrm>
            <a:off x="4351808" y="4060558"/>
            <a:ext cx="872097"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solidFill>
                  <a:srgbClr val="FF2600"/>
                </a:solidFill>
              </a:defRPr>
            </a:lvl1pPr>
          </a:lstStyle>
          <a:p>
            <a:pPr/>
            <a:r>
              <a:t>Rule book</a:t>
            </a:r>
          </a:p>
        </p:txBody>
      </p:sp>
      <p:sp>
        <p:nvSpPr>
          <p:cNvPr id="179" name="Challenges"/>
          <p:cNvSpPr txBox="1"/>
          <p:nvPr/>
        </p:nvSpPr>
        <p:spPr>
          <a:xfrm>
            <a:off x="5507508" y="3082658"/>
            <a:ext cx="961257"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solidFill>
                  <a:srgbClr val="FF2600"/>
                </a:solidFill>
              </a:defRPr>
            </a:lvl1pPr>
          </a:lstStyle>
          <a:p>
            <a:pPr/>
            <a:r>
              <a:t>Challenges</a:t>
            </a:r>
          </a:p>
        </p:txBody>
      </p:sp>
      <p:sp>
        <p:nvSpPr>
          <p:cNvPr id="180" name="Step-by-step instructions"/>
          <p:cNvSpPr txBox="1"/>
          <p:nvPr/>
        </p:nvSpPr>
        <p:spPr>
          <a:xfrm>
            <a:off x="3983508" y="4403458"/>
            <a:ext cx="2156372"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solidFill>
                  <a:srgbClr val="FF2600"/>
                </a:solidFill>
              </a:defRPr>
            </a:lvl1pPr>
          </a:lstStyle>
          <a:p>
            <a:pPr/>
            <a:r>
              <a:t>Step-by-step instructions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tart a Team.       https://www.wa-di.org/start-a-team.html"/>
          <p:cNvSpPr txBox="1"/>
          <p:nvPr>
            <p:ph type="title"/>
          </p:nvPr>
        </p:nvSpPr>
        <p:spPr>
          <a:xfrm>
            <a:off x="1627737" y="445025"/>
            <a:ext cx="7204564" cy="572701"/>
          </a:xfrm>
          <a:prstGeom prst="rect">
            <a:avLst/>
          </a:prstGeom>
        </p:spPr>
        <p:txBody>
          <a:bodyPr/>
          <a:lstStyle/>
          <a:p>
            <a:pPr defTabSz="713231">
              <a:defRPr sz="2184"/>
            </a:pPr>
            <a:r>
              <a:t>Start a Team.      </a:t>
            </a:r>
            <a:r>
              <a:rPr>
                <a:solidFill>
                  <a:srgbClr val="0433FF"/>
                </a:solidFill>
              </a:rPr>
              <a:t> </a:t>
            </a:r>
            <a:r>
              <a:rPr u="sng">
                <a:solidFill>
                  <a:srgbClr val="0433FF"/>
                </a:solidFill>
                <a:uFill>
                  <a:solidFill>
                    <a:schemeClr val="accent5"/>
                  </a:solidFill>
                </a:uFill>
                <a:hlinkClick r:id="rId2" invalidUrl="" action="" tgtFrame="" tooltip="" history="1" highlightClick="0" endSnd="0"/>
              </a:rPr>
              <a:t>https://www.wa-di.org/start-a-team.html</a:t>
            </a:r>
          </a:p>
        </p:txBody>
      </p:sp>
      <p:pic>
        <p:nvPicPr>
          <p:cNvPr id="183" name="Google Shape;270;p33" descr="Google Shape;270;p33"/>
          <p:cNvPicPr>
            <a:picLocks noChangeAspect="1"/>
          </p:cNvPicPr>
          <p:nvPr/>
        </p:nvPicPr>
        <p:blipFill>
          <a:blip r:embed="rId3">
            <a:extLst/>
          </a:blip>
          <a:stretch>
            <a:fillRect/>
          </a:stretch>
        </p:blipFill>
        <p:spPr>
          <a:xfrm>
            <a:off x="349200" y="264600"/>
            <a:ext cx="933553" cy="933551"/>
          </a:xfrm>
          <a:prstGeom prst="rect">
            <a:avLst/>
          </a:prstGeom>
          <a:ln w="12700">
            <a:miter lim="400000"/>
          </a:ln>
        </p:spPr>
      </p:pic>
      <p:pic>
        <p:nvPicPr>
          <p:cNvPr id="184" name="Screen Shot 2018-11-01 at 12.00.25 PM.png" descr="Screen Shot 2018-11-01 at 12.00.25 PM.png"/>
          <p:cNvPicPr>
            <a:picLocks noChangeAspect="1"/>
          </p:cNvPicPr>
          <p:nvPr/>
        </p:nvPicPr>
        <p:blipFill>
          <a:blip r:embed="rId4">
            <a:extLst/>
          </a:blip>
          <a:stretch>
            <a:fillRect/>
          </a:stretch>
        </p:blipFill>
        <p:spPr>
          <a:xfrm>
            <a:off x="319468" y="1241830"/>
            <a:ext cx="8208545" cy="3844002"/>
          </a:xfrm>
          <a:prstGeom prst="rect">
            <a:avLst/>
          </a:prstGeom>
          <a:ln w="12700">
            <a:miter lim="400000"/>
          </a:ln>
        </p:spPr>
      </p:pic>
      <p:sp>
        <p:nvSpPr>
          <p:cNvPr id="185" name="New this year!"/>
          <p:cNvSpPr txBox="1"/>
          <p:nvPr/>
        </p:nvSpPr>
        <p:spPr>
          <a:xfrm>
            <a:off x="3962883" y="3692258"/>
            <a:ext cx="1218234"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solidFill>
                  <a:srgbClr val="FF2600"/>
                </a:solidFill>
              </a:defRPr>
            </a:lvl1pPr>
          </a:lstStyle>
          <a:p>
            <a:pPr/>
            <a:r>
              <a:t>New this year!</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here are three ways in which Team Managers can complete a background check.…"/>
          <p:cNvSpPr txBox="1"/>
          <p:nvPr/>
        </p:nvSpPr>
        <p:spPr>
          <a:xfrm>
            <a:off x="541957" y="895350"/>
            <a:ext cx="8060086" cy="411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sz="1500">
                <a:solidFill>
                  <a:srgbClr val="666666"/>
                </a:solidFill>
                <a:latin typeface="+mj-lt"/>
                <a:ea typeface="+mj-ea"/>
                <a:cs typeface="+mj-cs"/>
                <a:sym typeface="Helvetica"/>
              </a:defRPr>
            </a:pPr>
            <a:r>
              <a:t>There are three ways in which Team Managers can complete a background check.</a:t>
            </a:r>
          </a:p>
          <a:p>
            <a:pPr defTabSz="457200">
              <a:defRPr sz="1500">
                <a:solidFill>
                  <a:srgbClr val="666666"/>
                </a:solidFill>
                <a:latin typeface="+mj-lt"/>
                <a:ea typeface="+mj-ea"/>
                <a:cs typeface="+mj-cs"/>
                <a:sym typeface="Helvetica"/>
              </a:defRPr>
            </a:pPr>
          </a:p>
          <a:p>
            <a:pPr marL="457200" indent="-317500" defTabSz="457200">
              <a:buClr>
                <a:srgbClr val="666666"/>
              </a:buClr>
              <a:buSzPct val="100000"/>
              <a:buFont typeface="Helvetica"/>
              <a:buAutoNum type="arabicPeriod" startAt="1"/>
              <a:defRPr sz="1500">
                <a:solidFill>
                  <a:srgbClr val="666666"/>
                </a:solidFill>
                <a:latin typeface="+mj-lt"/>
                <a:ea typeface="+mj-ea"/>
                <a:cs typeface="+mj-cs"/>
                <a:sym typeface="Helvetica"/>
              </a:defRPr>
            </a:pPr>
            <a:r>
              <a:t>Team Managers who are teachers or school employees may submit to Washington DI their teacher license number and their current district ID annually. Please email a scan or photo of your teacher license number and current district ID to director@wa-di.org.</a:t>
            </a:r>
          </a:p>
          <a:p>
            <a:pPr marL="457200" indent="-317500" defTabSz="457200">
              <a:buClr>
                <a:srgbClr val="666666"/>
              </a:buClr>
              <a:buSzPct val="100000"/>
              <a:buFont typeface="Helvetica"/>
              <a:buAutoNum type="arabicPeriod" startAt="1"/>
              <a:defRPr sz="1500">
                <a:solidFill>
                  <a:srgbClr val="666666"/>
                </a:solidFill>
                <a:latin typeface="+mj-lt"/>
                <a:ea typeface="+mj-ea"/>
                <a:cs typeface="+mj-cs"/>
                <a:sym typeface="Helvetica"/>
              </a:defRPr>
            </a:pPr>
            <a:r>
              <a:t>Team Managers who have teams in districts that require background checks may submit their clearance documentation from their school district annually to Washington DI. Check with your school office and follow their volunteer procedures. We do not need a copy of their report, just an official acknowledgment from the school that a background check is on file and been passed. Please have the school email their official acknowledgement to </a:t>
            </a:r>
            <a:r>
              <a:rPr>
                <a:solidFill>
                  <a:srgbClr val="0433FF"/>
                </a:solidFill>
              </a:rPr>
              <a:t>director@wa-di.org.</a:t>
            </a:r>
          </a:p>
          <a:p>
            <a:pPr marL="457200" indent="-317500" defTabSz="457200">
              <a:buClr>
                <a:srgbClr val="666666"/>
              </a:buClr>
              <a:buSzPct val="100000"/>
              <a:buFont typeface="Helvetica"/>
              <a:buAutoNum type="arabicPeriod" startAt="1"/>
              <a:defRPr sz="1500">
                <a:solidFill>
                  <a:srgbClr val="666666"/>
                </a:solidFill>
                <a:latin typeface="+mj-lt"/>
                <a:ea typeface="+mj-ea"/>
                <a:cs typeface="+mj-cs"/>
                <a:sym typeface="Helvetica"/>
              </a:defRPr>
            </a:pPr>
            <a:r>
              <a:t>Team Managers may go through Verified Volunteers (</a:t>
            </a:r>
            <a:r>
              <a:rPr u="sng">
                <a:hlinkClick r:id="rId2" invalidUrl="" action="" tgtFrame="" tooltip="" history="1" highlightClick="0" endSnd="0"/>
              </a:rPr>
              <a:t>Click Here</a:t>
            </a:r>
            <a:r>
              <a:t>). Team Managers can also ask Verified Volunteers to forward Washington DI their background check via the Fast Pass option if they recently completed a background check through Verified Volunteers for any other organization. The Team Manager will pay for the $15 cost of this background check. This service will report to Washington DI if you are cleared to work with children. This background check will need to be renewed annually.</a:t>
            </a:r>
          </a:p>
        </p:txBody>
      </p:sp>
      <p:sp>
        <p:nvSpPr>
          <p:cNvPr id="188" name="Background Checks"/>
          <p:cNvSpPr txBox="1"/>
          <p:nvPr/>
        </p:nvSpPr>
        <p:spPr>
          <a:xfrm>
            <a:off x="440208" y="275958"/>
            <a:ext cx="2714341" cy="32106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200"/>
            </a:lvl1pPr>
          </a:lstStyle>
          <a:p>
            <a:pPr/>
            <a:r>
              <a:t>Background Checks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2">
            <a:extLst/>
          </a:blip>
          <a:stretch>
            <a:fillRect/>
          </a:stretch>
        </p:blipFill>
        <p:spPr>
          <a:xfrm>
            <a:off x="314656" y="361950"/>
            <a:ext cx="4901473" cy="607730"/>
          </a:xfrm>
          <a:prstGeom prst="rect">
            <a:avLst/>
          </a:prstGeom>
          <a:ln w="12700">
            <a:miter lim="400000"/>
          </a:ln>
        </p:spPr>
      </p:pic>
      <p:sp>
        <p:nvSpPr>
          <p:cNvPr id="191" name="Regional Tournament Registration"/>
          <p:cNvSpPr txBox="1"/>
          <p:nvPr/>
        </p:nvSpPr>
        <p:spPr>
          <a:xfrm>
            <a:off x="1265708" y="1232117"/>
            <a:ext cx="7265127" cy="4934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3500"/>
            </a:lvl1pPr>
          </a:lstStyle>
          <a:p>
            <a:pPr/>
            <a:r>
              <a:t>Regional Tournament Registration</a:t>
            </a:r>
          </a:p>
        </p:txBody>
      </p:sp>
      <p:sp>
        <p:nvSpPr>
          <p:cNvPr id="192" name="Start in Nov/Dec…"/>
          <p:cNvSpPr txBox="1"/>
          <p:nvPr/>
        </p:nvSpPr>
        <p:spPr>
          <a:xfrm>
            <a:off x="5812308" y="465466"/>
            <a:ext cx="1717527" cy="4255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500">
                <a:solidFill>
                  <a:srgbClr val="FF2600"/>
                </a:solidFill>
              </a:defRPr>
            </a:pPr>
            <a:r>
              <a:t>Start in Nov/Dec</a:t>
            </a:r>
          </a:p>
          <a:p>
            <a:pPr>
              <a:defRPr b="1" sz="1500">
                <a:solidFill>
                  <a:srgbClr val="FF2600"/>
                </a:solidFill>
              </a:defRPr>
            </a:pPr>
            <a:r>
              <a:t>Due by Jan 9, 2019</a:t>
            </a:r>
          </a:p>
        </p:txBody>
      </p:sp>
      <p:sp>
        <p:nvSpPr>
          <p:cNvPr id="193" name="Team Manager Section…"/>
          <p:cNvSpPr txBox="1"/>
          <p:nvPr/>
        </p:nvSpPr>
        <p:spPr>
          <a:xfrm>
            <a:off x="2403378" y="2066658"/>
            <a:ext cx="4337244" cy="257833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300789" indent="-300789">
              <a:buSzPct val="100000"/>
              <a:buChar char="•"/>
              <a:defRPr sz="3000"/>
            </a:pPr>
            <a:r>
              <a:t>Team Manager Section</a:t>
            </a:r>
          </a:p>
          <a:p>
            <a:pPr marL="300789" indent="-300789">
              <a:buSzPct val="100000"/>
              <a:buChar char="•"/>
              <a:defRPr sz="3000"/>
            </a:pPr>
            <a:r>
              <a:t>Team Member Section</a:t>
            </a:r>
          </a:p>
          <a:p>
            <a:pPr marL="300789" indent="-300789">
              <a:buSzPct val="100000"/>
              <a:buChar char="•"/>
              <a:defRPr sz="3000"/>
            </a:pPr>
            <a:r>
              <a:t>Parent Permission</a:t>
            </a:r>
          </a:p>
          <a:p>
            <a:pPr marL="300789" indent="-300789">
              <a:buSzPct val="100000"/>
              <a:buChar char="•"/>
              <a:defRPr sz="3000"/>
            </a:pPr>
            <a:r>
              <a:t>Volunteer Section</a:t>
            </a:r>
          </a:p>
          <a:p>
            <a:pPr marL="300789" indent="-300789">
              <a:buSzPct val="100000"/>
              <a:buChar char="•"/>
              <a:defRPr sz="3000"/>
            </a:pPr>
            <a:r>
              <a:t>Payment</a:t>
            </a:r>
          </a:p>
        </p:txBody>
      </p:sp>
      <p:sp>
        <p:nvSpPr>
          <p:cNvPr id="194" name="https://ryt.destinationimagination.org/dashboard"/>
          <p:cNvSpPr txBox="1"/>
          <p:nvPr/>
        </p:nvSpPr>
        <p:spPr>
          <a:xfrm>
            <a:off x="2311672" y="4670158"/>
            <a:ext cx="4709022" cy="221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600">
                <a:solidFill>
                  <a:srgbClr val="0433FF"/>
                </a:solidFill>
              </a:defRPr>
            </a:lvl1pPr>
          </a:lstStyle>
          <a:p>
            <a:pPr/>
            <a:r>
              <a:t>https://ryt.destinationimagination.org/dashboard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Google Shape;279;p34"/>
          <p:cNvSpPr txBox="1"/>
          <p:nvPr/>
        </p:nvSpPr>
        <p:spPr>
          <a:xfrm>
            <a:off x="1791975" y="292400"/>
            <a:ext cx="7128300" cy="1871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spcBef>
                <a:spcPts val="1000"/>
              </a:spcBef>
              <a:defRPr b="1" sz="1800">
                <a:latin typeface="Montserrat"/>
                <a:ea typeface="Montserrat"/>
                <a:cs typeface="Montserrat"/>
                <a:sym typeface="Montserrat"/>
              </a:defRPr>
            </a:pPr>
            <a:r>
              <a:t>Volunteer Appraisers</a:t>
            </a:r>
          </a:p>
          <a:p>
            <a:pPr>
              <a:spcBef>
                <a:spcPts val="1000"/>
              </a:spcBef>
              <a:defRPr>
                <a:latin typeface="Montserrat"/>
                <a:ea typeface="Montserrat"/>
                <a:cs typeface="Montserrat"/>
                <a:sym typeface="Montserrat"/>
              </a:defRPr>
            </a:pPr>
            <a:r>
              <a:t>WA DI tournaments could not exist without our wonderful volunteers.  Each team is required to identify a volunteer to represent their team.  The appraiser volunteer is trained to officiate at tournaments.  It is a fun and rewarding day and requires no experience or expertise.  </a:t>
            </a:r>
            <a:endParaRPr sz="1000">
              <a:latin typeface="Roboto"/>
              <a:ea typeface="Roboto"/>
              <a:cs typeface="Roboto"/>
              <a:sym typeface="Roboto"/>
            </a:endParaRPr>
          </a:p>
        </p:txBody>
      </p:sp>
      <p:pic>
        <p:nvPicPr>
          <p:cNvPr id="197" name="Google Shape;280;p34" descr="Google Shape;280;p34"/>
          <p:cNvPicPr>
            <a:picLocks noChangeAspect="1"/>
          </p:cNvPicPr>
          <p:nvPr/>
        </p:nvPicPr>
        <p:blipFill>
          <a:blip r:embed="rId2">
            <a:extLst/>
          </a:blip>
          <a:stretch>
            <a:fillRect/>
          </a:stretch>
        </p:blipFill>
        <p:spPr>
          <a:xfrm>
            <a:off x="1884400" y="1837388"/>
            <a:ext cx="2120874" cy="2120874"/>
          </a:xfrm>
          <a:prstGeom prst="rect">
            <a:avLst/>
          </a:prstGeom>
          <a:ln w="12700">
            <a:miter lim="400000"/>
          </a:ln>
        </p:spPr>
      </p:pic>
      <p:pic>
        <p:nvPicPr>
          <p:cNvPr id="198" name="Google Shape;281;p34" descr="Google Shape;281;p34"/>
          <p:cNvPicPr>
            <a:picLocks noChangeAspect="1"/>
          </p:cNvPicPr>
          <p:nvPr/>
        </p:nvPicPr>
        <p:blipFill>
          <a:blip r:embed="rId3">
            <a:extLst/>
          </a:blip>
          <a:stretch>
            <a:fillRect/>
          </a:stretch>
        </p:blipFill>
        <p:spPr>
          <a:xfrm>
            <a:off x="4201202" y="1837388"/>
            <a:ext cx="2120875" cy="2120875"/>
          </a:xfrm>
          <a:prstGeom prst="rect">
            <a:avLst/>
          </a:prstGeom>
          <a:ln w="12700">
            <a:miter lim="400000"/>
          </a:ln>
        </p:spPr>
      </p:pic>
      <p:pic>
        <p:nvPicPr>
          <p:cNvPr id="199" name="Google Shape;282;p34" descr="Google Shape;282;p34"/>
          <p:cNvPicPr>
            <a:picLocks noChangeAspect="1"/>
          </p:cNvPicPr>
          <p:nvPr/>
        </p:nvPicPr>
        <p:blipFill>
          <a:blip r:embed="rId4">
            <a:extLst/>
          </a:blip>
          <a:stretch>
            <a:fillRect/>
          </a:stretch>
        </p:blipFill>
        <p:spPr>
          <a:xfrm>
            <a:off x="6518002" y="1837388"/>
            <a:ext cx="2120876" cy="2120876"/>
          </a:xfrm>
          <a:prstGeom prst="rect">
            <a:avLst/>
          </a:prstGeom>
          <a:ln w="12700">
            <a:miter lim="400000"/>
          </a:ln>
        </p:spPr>
      </p:pic>
      <p:pic>
        <p:nvPicPr>
          <p:cNvPr id="200" name="Google Shape;284;p34" descr="Google Shape;284;p34"/>
          <p:cNvPicPr>
            <a:picLocks noChangeAspect="1"/>
          </p:cNvPicPr>
          <p:nvPr/>
        </p:nvPicPr>
        <p:blipFill>
          <a:blip r:embed="rId5">
            <a:extLst/>
          </a:blip>
          <a:srcRect l="39" t="0" r="38" b="0"/>
          <a:stretch>
            <a:fillRect/>
          </a:stretch>
        </p:blipFill>
        <p:spPr>
          <a:xfrm>
            <a:off x="274937" y="190337"/>
            <a:ext cx="1250701" cy="1250702"/>
          </a:xfrm>
          <a:prstGeom prst="rect">
            <a:avLst/>
          </a:prstGeom>
          <a:ln w="12700">
            <a:miter lim="400000"/>
          </a:ln>
        </p:spPr>
      </p:pic>
      <p:sp>
        <p:nvSpPr>
          <p:cNvPr id="201" name="Volunteers are required to commit to attend the training and all day at the tournament…"/>
          <p:cNvSpPr txBox="1"/>
          <p:nvPr/>
        </p:nvSpPr>
        <p:spPr>
          <a:xfrm>
            <a:off x="1909645" y="4174858"/>
            <a:ext cx="6893755" cy="6037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140368" indent="-140368">
              <a:buSzPct val="100000"/>
              <a:buChar char="•"/>
            </a:pPr>
            <a:r>
              <a:t>Volunteers are required to commit to attend the training and all day at the tournament</a:t>
            </a:r>
          </a:p>
          <a:p>
            <a:pPr marL="140368" indent="-140368">
              <a:buSzPct val="100000"/>
              <a:buChar char="•"/>
            </a:pPr>
            <a:r>
              <a:t>Volunteers will not be able to watch/appraise their own child’s performance</a:t>
            </a:r>
          </a:p>
          <a:p>
            <a:pPr marL="140368" indent="-140368">
              <a:buSzPct val="100000"/>
              <a:buChar char="•"/>
            </a:pPr>
            <a:r>
              <a:t>DI rules require that appraisers be 18+ and out of high school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Google Shape;105;p16"/>
          <p:cNvSpPr txBox="1"/>
          <p:nvPr>
            <p:ph type="title"/>
          </p:nvPr>
        </p:nvSpPr>
        <p:spPr>
          <a:xfrm>
            <a:off x="1540800" y="447999"/>
            <a:ext cx="2459701" cy="881101"/>
          </a:xfrm>
          <a:prstGeom prst="rect">
            <a:avLst/>
          </a:prstGeom>
        </p:spPr>
        <p:txBody>
          <a:bodyPr/>
          <a:lstStyle>
            <a:lvl1pPr>
              <a:defRPr b="1" sz="2000">
                <a:latin typeface="Montserrat"/>
                <a:ea typeface="Montserrat"/>
                <a:cs typeface="Montserrat"/>
                <a:sym typeface="Montserrat"/>
              </a:defRPr>
            </a:lvl1pPr>
          </a:lstStyle>
          <a:p>
            <a:pPr/>
            <a:r>
              <a:t>Team Manager Basics</a:t>
            </a:r>
          </a:p>
        </p:txBody>
      </p:sp>
      <p:pic>
        <p:nvPicPr>
          <p:cNvPr id="204" name="Google Shape;106;p16" descr="Google Shape;106;p16"/>
          <p:cNvPicPr>
            <a:picLocks noChangeAspect="1"/>
          </p:cNvPicPr>
          <p:nvPr/>
        </p:nvPicPr>
        <p:blipFill>
          <a:blip r:embed="rId2">
            <a:extLst/>
          </a:blip>
          <a:stretch>
            <a:fillRect/>
          </a:stretch>
        </p:blipFill>
        <p:spPr>
          <a:xfrm>
            <a:off x="349200" y="264600"/>
            <a:ext cx="881101" cy="881101"/>
          </a:xfrm>
          <a:prstGeom prst="rect">
            <a:avLst/>
          </a:prstGeom>
          <a:ln w="12700">
            <a:miter lim="400000"/>
          </a:ln>
        </p:spPr>
      </p:pic>
      <p:sp>
        <p:nvSpPr>
          <p:cNvPr id="205" name="Google Shape;107;p16"/>
          <p:cNvSpPr txBox="1"/>
          <p:nvPr/>
        </p:nvSpPr>
        <p:spPr>
          <a:xfrm>
            <a:off x="242174" y="1296375"/>
            <a:ext cx="4676358" cy="368236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2 to 7 members can be on a team.  (Rising Stars +)</a:t>
            </a:r>
          </a:p>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Co-Team Manager</a:t>
            </a:r>
          </a:p>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Meeting length and location</a:t>
            </a:r>
          </a:p>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Snack</a:t>
            </a:r>
          </a:p>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Communicate with Team Parents</a:t>
            </a:r>
          </a:p>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Be Prepared – follow the Roadmap</a:t>
            </a:r>
          </a:p>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Have a plan / set a calendar</a:t>
            </a:r>
          </a:p>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Team Manager Training &amp; Help</a:t>
            </a:r>
          </a:p>
          <a:p>
            <a:pPr marL="342900" indent="-342900" defTabSz="457200">
              <a:spcBef>
                <a:spcPts val="1200"/>
              </a:spcBef>
              <a:buSzPct val="100000"/>
              <a:buFont typeface="Arial"/>
              <a:buChar char="•"/>
              <a:defRPr sz="1600">
                <a:latin typeface="Franklin Gothic Book"/>
                <a:ea typeface="Franklin Gothic Book"/>
                <a:cs typeface="Franklin Gothic Book"/>
                <a:sym typeface="Franklin Gothic Book"/>
              </a:defRPr>
            </a:pPr>
            <a:r>
              <a:t>Olympic Region Calendar</a:t>
            </a:r>
          </a:p>
        </p:txBody>
      </p:sp>
      <p:pic>
        <p:nvPicPr>
          <p:cNvPr id="206" name="Picture 3" descr="Picture 3"/>
          <p:cNvPicPr>
            <a:picLocks noChangeAspect="1"/>
          </p:cNvPicPr>
          <p:nvPr/>
        </p:nvPicPr>
        <p:blipFill>
          <a:blip r:embed="rId3">
            <a:extLst/>
          </a:blip>
          <a:stretch>
            <a:fillRect/>
          </a:stretch>
        </p:blipFill>
        <p:spPr>
          <a:xfrm>
            <a:off x="5076105" y="71262"/>
            <a:ext cx="4006209" cy="39634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Google Shape;136;p19"/>
          <p:cNvSpPr txBox="1"/>
          <p:nvPr>
            <p:ph type="title"/>
          </p:nvPr>
        </p:nvSpPr>
        <p:spPr>
          <a:xfrm>
            <a:off x="1525837" y="266099"/>
            <a:ext cx="2298601" cy="745201"/>
          </a:xfrm>
          <a:prstGeom prst="rect">
            <a:avLst/>
          </a:prstGeom>
        </p:spPr>
        <p:txBody>
          <a:bodyPr/>
          <a:lstStyle>
            <a:lvl1pPr defTabSz="859536">
              <a:defRPr b="1" sz="1879">
                <a:latin typeface="Montserrat ExtraBold"/>
                <a:ea typeface="Montserrat ExtraBold"/>
                <a:cs typeface="Montserrat ExtraBold"/>
                <a:sym typeface="Montserrat ExtraBold"/>
              </a:defRPr>
            </a:lvl1pPr>
          </a:lstStyle>
          <a:p>
            <a:pPr/>
            <a:r>
              <a:t>Team Manager Basics</a:t>
            </a:r>
          </a:p>
        </p:txBody>
      </p:sp>
      <p:pic>
        <p:nvPicPr>
          <p:cNvPr id="209" name="Picture 4" descr="Picture 4"/>
          <p:cNvPicPr>
            <a:picLocks noChangeAspect="1"/>
          </p:cNvPicPr>
          <p:nvPr/>
        </p:nvPicPr>
        <p:blipFill>
          <a:blip r:embed="rId2">
            <a:extLst/>
          </a:blip>
          <a:stretch>
            <a:fillRect/>
          </a:stretch>
        </p:blipFill>
        <p:spPr>
          <a:xfrm>
            <a:off x="3631796" y="280924"/>
            <a:ext cx="5377052" cy="2662388"/>
          </a:xfrm>
          <a:prstGeom prst="rect">
            <a:avLst/>
          </a:prstGeom>
          <a:ln w="12700">
            <a:miter lim="400000"/>
          </a:ln>
        </p:spPr>
      </p:pic>
      <p:sp>
        <p:nvSpPr>
          <p:cNvPr id="210" name="Team Spirit !!!!…"/>
          <p:cNvSpPr txBox="1"/>
          <p:nvPr/>
        </p:nvSpPr>
        <p:spPr>
          <a:xfrm>
            <a:off x="1365249" y="1431658"/>
            <a:ext cx="6413501" cy="360522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342900" indent="-342900" defTabSz="457200">
              <a:lnSpc>
                <a:spcPct val="150000"/>
              </a:lnSpc>
              <a:spcBef>
                <a:spcPts val="400"/>
              </a:spcBef>
              <a:buSzPct val="100000"/>
              <a:buFont typeface="Arial"/>
              <a:buChar char="•"/>
              <a:defRPr sz="1800">
                <a:latin typeface="Franklin Gothic Book"/>
                <a:ea typeface="Franklin Gothic Book"/>
                <a:cs typeface="Franklin Gothic Book"/>
                <a:sym typeface="Franklin Gothic Book"/>
              </a:defRPr>
            </a:pPr>
            <a:r>
              <a:t>Team Spirit !!!!</a:t>
            </a:r>
          </a:p>
          <a:p>
            <a:pPr lvl="1" marL="742950" indent="-285750" defTabSz="457200">
              <a:lnSpc>
                <a:spcPct val="150000"/>
              </a:lnSpc>
              <a:spcBef>
                <a:spcPts val="400"/>
              </a:spcBef>
              <a:buSzPct val="100000"/>
              <a:buFont typeface="Arial"/>
              <a:buChar char="–"/>
              <a:defRPr sz="1800">
                <a:latin typeface="Franklin Gothic Book"/>
                <a:ea typeface="Franklin Gothic Book"/>
                <a:cs typeface="Franklin Gothic Book"/>
                <a:sym typeface="Franklin Gothic Book"/>
              </a:defRPr>
            </a:pPr>
            <a:r>
              <a:t>Team Name</a:t>
            </a:r>
          </a:p>
          <a:p>
            <a:pPr lvl="1" marL="742950" indent="-285750" defTabSz="457200">
              <a:lnSpc>
                <a:spcPct val="150000"/>
              </a:lnSpc>
              <a:spcBef>
                <a:spcPts val="400"/>
              </a:spcBef>
              <a:buSzPct val="100000"/>
              <a:buFont typeface="Arial"/>
              <a:buChar char="–"/>
              <a:defRPr sz="1800">
                <a:latin typeface="Franklin Gothic Book"/>
                <a:ea typeface="Franklin Gothic Book"/>
                <a:cs typeface="Franklin Gothic Book"/>
                <a:sym typeface="Franklin Gothic Book"/>
              </a:defRPr>
            </a:pPr>
            <a:r>
              <a:t>T-shirts</a:t>
            </a:r>
          </a:p>
          <a:p>
            <a:pPr lvl="1" marL="742950" indent="-285750" defTabSz="457200">
              <a:lnSpc>
                <a:spcPct val="150000"/>
              </a:lnSpc>
              <a:spcBef>
                <a:spcPts val="400"/>
              </a:spcBef>
              <a:buSzPct val="100000"/>
              <a:buFont typeface="Arial"/>
              <a:buChar char="–"/>
              <a:defRPr sz="1800">
                <a:latin typeface="Franklin Gothic Book"/>
                <a:ea typeface="Franklin Gothic Book"/>
                <a:cs typeface="Franklin Gothic Book"/>
                <a:sym typeface="Franklin Gothic Book"/>
              </a:defRPr>
            </a:pPr>
            <a:r>
              <a:t>Mascot?</a:t>
            </a:r>
          </a:p>
          <a:p>
            <a:pPr marL="342900" indent="-342900" defTabSz="457200">
              <a:lnSpc>
                <a:spcPct val="150000"/>
              </a:lnSpc>
              <a:spcBef>
                <a:spcPts val="400"/>
              </a:spcBef>
              <a:buSzPct val="100000"/>
              <a:buFont typeface="Arial"/>
              <a:buChar char="•"/>
              <a:defRPr sz="1800">
                <a:latin typeface="Franklin Gothic Book"/>
                <a:ea typeface="Franklin Gothic Book"/>
                <a:cs typeface="Franklin Gothic Book"/>
                <a:sym typeface="Franklin Gothic Book"/>
              </a:defRPr>
            </a:pPr>
            <a:r>
              <a:t>Stay Connected-facebook </a:t>
            </a:r>
          </a:p>
          <a:p>
            <a:pPr lvl="1" marL="742950" indent="-285750" defTabSz="457200">
              <a:lnSpc>
                <a:spcPct val="150000"/>
              </a:lnSpc>
              <a:spcBef>
                <a:spcPts val="400"/>
              </a:spcBef>
              <a:buSzPct val="100000"/>
              <a:buFont typeface="Arial"/>
              <a:buChar char="–"/>
              <a:defRPr sz="1800">
                <a:latin typeface="Franklin Gothic Book"/>
                <a:ea typeface="Franklin Gothic Book"/>
                <a:cs typeface="Franklin Gothic Book"/>
                <a:sym typeface="Franklin Gothic Book"/>
              </a:defRPr>
            </a:pPr>
            <a:r>
              <a:t>Destination Imagination Washington State</a:t>
            </a:r>
          </a:p>
          <a:p>
            <a:pPr lvl="1" marL="742950" indent="-285750" defTabSz="457200">
              <a:lnSpc>
                <a:spcPct val="150000"/>
              </a:lnSpc>
              <a:spcBef>
                <a:spcPts val="400"/>
              </a:spcBef>
              <a:buSzPct val="100000"/>
              <a:buFont typeface="Arial"/>
              <a:buChar char="–"/>
              <a:defRPr sz="1800">
                <a:latin typeface="Franklin Gothic Book"/>
                <a:ea typeface="Franklin Gothic Book"/>
                <a:cs typeface="Franklin Gothic Book"/>
                <a:sym typeface="Franklin Gothic Book"/>
              </a:defRPr>
            </a:pPr>
            <a:r>
              <a:t>Destination Imagination</a:t>
            </a:r>
          </a:p>
          <a:p>
            <a:pPr marL="308610" indent="-308610" defTabSz="457200">
              <a:lnSpc>
                <a:spcPct val="150000"/>
              </a:lnSpc>
              <a:spcBef>
                <a:spcPts val="400"/>
              </a:spcBef>
              <a:buSzPct val="100000"/>
              <a:buFont typeface="Arial"/>
              <a:buChar char="•"/>
              <a:defRPr sz="2000">
                <a:latin typeface="Franklin Gothic Book"/>
                <a:ea typeface="Franklin Gothic Book"/>
                <a:cs typeface="Franklin Gothic Book"/>
                <a:sym typeface="Franklin Gothic Book"/>
              </a:defRPr>
            </a:pPr>
            <a:r>
              <a:rPr sz="1800"/>
              <a:t>Use the Roadmap.  It is a step-by-step guide to success</a:t>
            </a:r>
            <a:r>
              <a:t>	</a:t>
            </a:r>
          </a:p>
        </p:txBody>
      </p:sp>
      <p:pic>
        <p:nvPicPr>
          <p:cNvPr id="211" name="Picture 7" descr="Picture 7"/>
          <p:cNvPicPr>
            <a:picLocks noChangeAspect="1"/>
          </p:cNvPicPr>
          <p:nvPr/>
        </p:nvPicPr>
        <p:blipFill>
          <a:blip r:embed="rId3">
            <a:extLst/>
          </a:blip>
          <a:stretch>
            <a:fillRect/>
          </a:stretch>
        </p:blipFill>
        <p:spPr>
          <a:xfrm>
            <a:off x="6897338" y="3082806"/>
            <a:ext cx="2114959" cy="1701421"/>
          </a:xfrm>
          <a:prstGeom prst="rect">
            <a:avLst/>
          </a:prstGeom>
          <a:ln w="12700">
            <a:miter lim="400000"/>
          </a:ln>
        </p:spPr>
      </p:pic>
      <p:grpSp>
        <p:nvGrpSpPr>
          <p:cNvPr id="214" name="Google Shape;87;p15"/>
          <p:cNvGrpSpPr/>
          <p:nvPr/>
        </p:nvGrpSpPr>
        <p:grpSpPr>
          <a:xfrm>
            <a:off x="143612" y="204748"/>
            <a:ext cx="1396672" cy="1800937"/>
            <a:chOff x="0" y="0"/>
            <a:chExt cx="1396671" cy="1800936"/>
          </a:xfrm>
        </p:grpSpPr>
        <p:pic>
          <p:nvPicPr>
            <p:cNvPr id="212" name="Google Shape;88;p15" descr="Google Shape;88;p15"/>
            <p:cNvPicPr>
              <a:picLocks noChangeAspect="1"/>
            </p:cNvPicPr>
            <p:nvPr/>
          </p:nvPicPr>
          <p:blipFill>
            <a:blip r:embed="rId4">
              <a:extLst/>
            </a:blip>
            <a:stretch>
              <a:fillRect/>
            </a:stretch>
          </p:blipFill>
          <p:spPr>
            <a:xfrm>
              <a:off x="225077" y="0"/>
              <a:ext cx="946491" cy="949538"/>
            </a:xfrm>
            <a:prstGeom prst="rect">
              <a:avLst/>
            </a:prstGeom>
            <a:ln w="12700" cap="flat">
              <a:noFill/>
              <a:miter lim="400000"/>
            </a:ln>
            <a:effectLst/>
          </p:spPr>
        </p:pic>
        <p:sp>
          <p:nvSpPr>
            <p:cNvPr id="213" name="Google Shape;89;p15"/>
            <p:cNvSpPr txBox="1"/>
            <p:nvPr/>
          </p:nvSpPr>
          <p:spPr>
            <a:xfrm>
              <a:off x="0" y="949537"/>
              <a:ext cx="1396672" cy="85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ctr">
                <a:defRPr>
                  <a:latin typeface="Montserrat SemiBold"/>
                  <a:ea typeface="Montserrat SemiBold"/>
                  <a:cs typeface="Montserrat SemiBold"/>
                  <a:sym typeface="Montserrat SemiBold"/>
                </a:defRPr>
              </a:lvl1pPr>
            </a:lstStyle>
            <a:p>
              <a:pPr/>
              <a:r>
                <a:t>Team Building</a:t>
              </a:r>
            </a:p>
          </p:txBody>
        </p:sp>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he DI Process"/>
          <p:cNvSpPr txBox="1"/>
          <p:nvPr/>
        </p:nvSpPr>
        <p:spPr>
          <a:xfrm>
            <a:off x="1759988" y="189662"/>
            <a:ext cx="2287874" cy="72621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500"/>
            </a:lvl1pPr>
          </a:lstStyle>
          <a:p>
            <a:pPr/>
            <a:r>
              <a:t>The DI Process</a:t>
            </a:r>
          </a:p>
        </p:txBody>
      </p:sp>
      <p:sp>
        <p:nvSpPr>
          <p:cNvPr id="217" name="Creative Problem Solving (CPS) skills…"/>
          <p:cNvSpPr txBox="1"/>
          <p:nvPr/>
        </p:nvSpPr>
        <p:spPr>
          <a:xfrm>
            <a:off x="589227" y="1660258"/>
            <a:ext cx="3456091" cy="298790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indent="-342900" defTabSz="457200">
              <a:spcBef>
                <a:spcPts val="400"/>
              </a:spcBef>
              <a:buSzPct val="100000"/>
              <a:buFont typeface="Arial"/>
              <a:buChar char="•"/>
              <a:defRPr sz="1900">
                <a:latin typeface="Franklin Gothic Book"/>
                <a:ea typeface="Franklin Gothic Book"/>
                <a:cs typeface="Franklin Gothic Book"/>
                <a:sym typeface="Franklin Gothic Book"/>
              </a:defRPr>
            </a:pPr>
            <a:r>
              <a:t>Creative Problem Solving (CPS) skills</a:t>
            </a:r>
          </a:p>
          <a:p>
            <a:pPr defTabSz="457200">
              <a:spcBef>
                <a:spcPts val="400"/>
              </a:spcBef>
              <a:defRPr sz="1900">
                <a:latin typeface="Franklin Gothic Book"/>
                <a:ea typeface="Franklin Gothic Book"/>
                <a:cs typeface="Franklin Gothic Book"/>
                <a:sym typeface="Franklin Gothic Book"/>
              </a:defRPr>
            </a:pPr>
          </a:p>
          <a:p>
            <a:pPr marL="342900" indent="-342900" defTabSz="457200">
              <a:spcBef>
                <a:spcPts val="400"/>
              </a:spcBef>
              <a:buSzPct val="100000"/>
              <a:buFont typeface="Arial"/>
              <a:buChar char="•"/>
              <a:defRPr sz="1900">
                <a:latin typeface="Franklin Gothic Book"/>
                <a:ea typeface="Franklin Gothic Book"/>
                <a:cs typeface="Franklin Gothic Book"/>
                <a:sym typeface="Franklin Gothic Book"/>
              </a:defRPr>
            </a:pPr>
            <a:r>
              <a:t>Solve Real World Problems</a:t>
            </a:r>
          </a:p>
          <a:p>
            <a:pPr defTabSz="457200">
              <a:spcBef>
                <a:spcPts val="400"/>
              </a:spcBef>
              <a:defRPr sz="1900">
                <a:latin typeface="Franklin Gothic Book"/>
                <a:ea typeface="Franklin Gothic Book"/>
                <a:cs typeface="Franklin Gothic Book"/>
                <a:sym typeface="Franklin Gothic Book"/>
              </a:defRPr>
            </a:pPr>
          </a:p>
          <a:p>
            <a:pPr marL="342900" indent="-342900" defTabSz="457200">
              <a:spcBef>
                <a:spcPts val="400"/>
              </a:spcBef>
              <a:buSzPct val="100000"/>
              <a:buFont typeface="Arial"/>
              <a:buChar char="•"/>
              <a:defRPr sz="1900">
                <a:latin typeface="Franklin Gothic Book"/>
                <a:ea typeface="Franklin Gothic Book"/>
                <a:cs typeface="Franklin Gothic Book"/>
                <a:sym typeface="Franklin Gothic Book"/>
              </a:defRPr>
            </a:pPr>
            <a:r>
              <a:t>Work together as a team</a:t>
            </a:r>
          </a:p>
          <a:p>
            <a:pPr defTabSz="457200">
              <a:spcBef>
                <a:spcPts val="400"/>
              </a:spcBef>
              <a:defRPr sz="1900">
                <a:latin typeface="Franklin Gothic Book"/>
                <a:ea typeface="Franklin Gothic Book"/>
                <a:cs typeface="Franklin Gothic Book"/>
                <a:sym typeface="Franklin Gothic Book"/>
              </a:defRPr>
            </a:pPr>
          </a:p>
          <a:p>
            <a:pPr marL="342900" indent="-342900" defTabSz="457200">
              <a:spcBef>
                <a:spcPts val="400"/>
              </a:spcBef>
              <a:buSzPct val="100000"/>
              <a:buFont typeface="Arial"/>
              <a:buChar char="•"/>
              <a:defRPr sz="1900">
                <a:latin typeface="Franklin Gothic Book"/>
                <a:ea typeface="Franklin Gothic Book"/>
                <a:cs typeface="Franklin Gothic Book"/>
                <a:sym typeface="Franklin Gothic Book"/>
              </a:defRPr>
            </a:pPr>
            <a:r>
              <a:t>Respect for others and their ideas</a:t>
            </a:r>
          </a:p>
        </p:txBody>
      </p:sp>
      <p:pic>
        <p:nvPicPr>
          <p:cNvPr id="218" name="Screen Shot 2018-11-01 at 3.24.13 PM.png" descr="Screen Shot 2018-11-01 at 3.24.13 PM.png"/>
          <p:cNvPicPr>
            <a:picLocks noChangeAspect="1"/>
          </p:cNvPicPr>
          <p:nvPr/>
        </p:nvPicPr>
        <p:blipFill>
          <a:blip r:embed="rId2">
            <a:extLst/>
          </a:blip>
          <a:stretch>
            <a:fillRect/>
          </a:stretch>
        </p:blipFill>
        <p:spPr>
          <a:xfrm>
            <a:off x="4550152" y="0"/>
            <a:ext cx="3983077" cy="5143500"/>
          </a:xfrm>
          <a:prstGeom prst="rect">
            <a:avLst/>
          </a:prstGeom>
          <a:ln w="12700">
            <a:miter lim="400000"/>
          </a:ln>
        </p:spPr>
      </p:pic>
      <p:pic>
        <p:nvPicPr>
          <p:cNvPr id="219" name="DI_Logo_Box&amp;Ball_CMYK.png" descr="DI_Logo_Box&amp;Ball_CMYK.png"/>
          <p:cNvPicPr>
            <a:picLocks noChangeAspect="1"/>
          </p:cNvPicPr>
          <p:nvPr/>
        </p:nvPicPr>
        <p:blipFill>
          <a:blip r:embed="rId3">
            <a:extLst/>
          </a:blip>
          <a:stretch>
            <a:fillRect/>
          </a:stretch>
        </p:blipFill>
        <p:spPr>
          <a:xfrm>
            <a:off x="296416" y="18454"/>
            <a:ext cx="1193552" cy="119355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Title"/>
          <p:cNvSpPr txBox="1"/>
          <p:nvPr>
            <p:ph type="title"/>
          </p:nvPr>
        </p:nvSpPr>
        <p:spPr>
          <a:prstGeom prst="rect">
            <a:avLst/>
          </a:prstGeom>
        </p:spPr>
        <p:txBody>
          <a:bodyPr/>
          <a:lstStyle/>
          <a:p>
            <a:pPr defTabSz="877823">
              <a:defRPr sz="2688"/>
            </a:pPr>
          </a:p>
        </p:txBody>
      </p:sp>
      <p:sp>
        <p:nvSpPr>
          <p:cNvPr id="113" name="Body"/>
          <p:cNvSpPr txBox="1"/>
          <p:nvPr>
            <p:ph type="body" idx="1"/>
          </p:nvPr>
        </p:nvSpPr>
        <p:spPr>
          <a:prstGeom prst="rect">
            <a:avLst/>
          </a:prstGeom>
        </p:spPr>
        <p:txBody>
          <a:bodyPr/>
          <a:lstStyle/>
          <a:p>
            <a:pPr/>
          </a:p>
        </p:txBody>
      </p:sp>
      <p:pic>
        <p:nvPicPr>
          <p:cNvPr id="114" name="Destination Imagination PSA.mp4" descr="Destination Imagination PSA.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416666" fill="hold"/>
                                        <p:tgtEl>
                                          <p:spTgt spid="1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Screen Shot 2018-11-01 at 4.05.14 PM.png" descr="Screen Shot 2018-11-01 at 4.05.14 PM.png"/>
          <p:cNvPicPr>
            <a:picLocks noChangeAspect="1"/>
          </p:cNvPicPr>
          <p:nvPr/>
        </p:nvPicPr>
        <p:blipFill>
          <a:blip r:embed="rId2">
            <a:extLst/>
          </a:blip>
          <a:stretch>
            <a:fillRect/>
          </a:stretch>
        </p:blipFill>
        <p:spPr>
          <a:xfrm>
            <a:off x="5747815" y="287287"/>
            <a:ext cx="2516613" cy="2321919"/>
          </a:xfrm>
          <a:prstGeom prst="rect">
            <a:avLst/>
          </a:prstGeom>
          <a:ln w="12700">
            <a:miter lim="400000"/>
          </a:ln>
        </p:spPr>
      </p:pic>
      <p:sp>
        <p:nvSpPr>
          <p:cNvPr id="222" name="Guiding your Team…"/>
          <p:cNvSpPr txBox="1"/>
          <p:nvPr/>
        </p:nvSpPr>
        <p:spPr>
          <a:xfrm>
            <a:off x="698437" y="1418958"/>
            <a:ext cx="5770515" cy="255732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240631" indent="-240631">
              <a:lnSpc>
                <a:spcPct val="120000"/>
              </a:lnSpc>
              <a:buSzPct val="100000"/>
              <a:buChar char="•"/>
              <a:defRPr sz="2500"/>
            </a:pPr>
            <a:r>
              <a:t>Guiding your Team</a:t>
            </a:r>
          </a:p>
          <a:p>
            <a:pPr marL="240631" indent="-240631">
              <a:lnSpc>
                <a:spcPct val="120000"/>
              </a:lnSpc>
              <a:buSzPct val="100000"/>
              <a:buChar char="•"/>
              <a:defRPr sz="2500"/>
            </a:pPr>
            <a:r>
              <a:t>Interference</a:t>
            </a:r>
          </a:p>
          <a:p>
            <a:pPr marL="240631" indent="-240631">
              <a:lnSpc>
                <a:spcPct val="120000"/>
              </a:lnSpc>
              <a:buSzPct val="100000"/>
              <a:buChar char="•"/>
              <a:defRPr sz="2500"/>
            </a:pPr>
            <a:r>
              <a:t>Instant Challenges</a:t>
            </a:r>
          </a:p>
          <a:p>
            <a:pPr marL="240631" indent="-240631">
              <a:lnSpc>
                <a:spcPct val="120000"/>
              </a:lnSpc>
              <a:buSzPct val="100000"/>
              <a:buChar char="•"/>
              <a:defRPr sz="2500"/>
            </a:pPr>
            <a:r>
              <a:t>Skills for Creative and Critical Thinking</a:t>
            </a:r>
          </a:p>
          <a:p>
            <a:pPr marL="240631" indent="-240631">
              <a:lnSpc>
                <a:spcPct val="120000"/>
              </a:lnSpc>
              <a:buSzPct val="100000"/>
              <a:buChar char="•"/>
              <a:defRPr sz="2500"/>
            </a:pPr>
            <a:r>
              <a:t>Successful Teams</a:t>
            </a:r>
          </a:p>
          <a:p>
            <a:pPr marL="240631" indent="-240631">
              <a:lnSpc>
                <a:spcPct val="120000"/>
              </a:lnSpc>
              <a:buSzPct val="100000"/>
              <a:buChar char="•"/>
              <a:defRPr sz="2500"/>
            </a:pPr>
            <a:r>
              <a:t>Project Management</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Screen Shot 2018-11-01 at 3.30.43 PM.png" descr="Screen Shot 2018-11-01 at 3.30.43 PM.png"/>
          <p:cNvPicPr>
            <a:picLocks noChangeAspect="1"/>
          </p:cNvPicPr>
          <p:nvPr/>
        </p:nvPicPr>
        <p:blipFill>
          <a:blip r:embed="rId2">
            <a:extLst/>
          </a:blip>
          <a:stretch>
            <a:fillRect/>
          </a:stretch>
        </p:blipFill>
        <p:spPr>
          <a:xfrm>
            <a:off x="5192227" y="-20254"/>
            <a:ext cx="3635097" cy="4731954"/>
          </a:xfrm>
          <a:prstGeom prst="rect">
            <a:avLst/>
          </a:prstGeom>
          <a:ln w="12700">
            <a:miter lim="400000"/>
          </a:ln>
        </p:spPr>
      </p:pic>
      <p:sp>
        <p:nvSpPr>
          <p:cNvPr id="225" name="The Team…"/>
          <p:cNvSpPr txBox="1"/>
          <p:nvPr/>
        </p:nvSpPr>
        <p:spPr>
          <a:xfrm>
            <a:off x="845753" y="2422258"/>
            <a:ext cx="3136851" cy="109451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sz="2500"/>
            </a:pPr>
            <a:r>
              <a:t>The Team </a:t>
            </a:r>
          </a:p>
          <a:p>
            <a:pPr algn="ctr">
              <a:defRPr sz="2500"/>
            </a:pPr>
            <a:r>
              <a:t>Chooses a Challenge</a:t>
            </a:r>
          </a:p>
        </p:txBody>
      </p:sp>
      <p:sp>
        <p:nvSpPr>
          <p:cNvPr id="226" name="https://www.destinationimagination.org/challenge-program/2018-19-challenge-previews/"/>
          <p:cNvSpPr txBox="1"/>
          <p:nvPr/>
        </p:nvSpPr>
        <p:spPr>
          <a:xfrm>
            <a:off x="224308" y="4403458"/>
            <a:ext cx="8507414" cy="6410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2900"/>
            </a:pPr>
          </a:p>
          <a:p>
            <a:pPr>
              <a:defRPr b="1" sz="1600"/>
            </a:pPr>
            <a:r>
              <a:t>https://www.destinationimagination.org/challenge-program/2018-19-challenge-previews/</a:t>
            </a:r>
          </a:p>
        </p:txBody>
      </p:sp>
      <p:pic>
        <p:nvPicPr>
          <p:cNvPr id="227" name="DI_Logo_Box&amp;Ball_CMYK.png" descr="DI_Logo_Box&amp;Ball_CMYK.png"/>
          <p:cNvPicPr>
            <a:picLocks noChangeAspect="1"/>
          </p:cNvPicPr>
          <p:nvPr/>
        </p:nvPicPr>
        <p:blipFill>
          <a:blip r:embed="rId3">
            <a:extLst/>
          </a:blip>
          <a:stretch>
            <a:fillRect/>
          </a:stretch>
        </p:blipFill>
        <p:spPr>
          <a:xfrm>
            <a:off x="245616" y="183554"/>
            <a:ext cx="1193552" cy="1193553"/>
          </a:xfrm>
          <a:prstGeom prst="rect">
            <a:avLst/>
          </a:prstGeom>
          <a:ln w="12700">
            <a:miter lim="400000"/>
          </a:ln>
        </p:spPr>
      </p:pic>
      <p:sp>
        <p:nvSpPr>
          <p:cNvPr id="228" name="The Team Challenge"/>
          <p:cNvSpPr txBox="1"/>
          <p:nvPr/>
        </p:nvSpPr>
        <p:spPr>
          <a:xfrm>
            <a:off x="1733242" y="367255"/>
            <a:ext cx="3164911" cy="72621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2500"/>
            </a:lvl1pPr>
          </a:lstStyle>
          <a:p>
            <a:pPr/>
            <a:r>
              <a:t>The Team Challenge</a:t>
            </a:r>
          </a:p>
        </p:txBody>
      </p:sp>
      <p:sp>
        <p:nvSpPr>
          <p:cNvPr id="229" name="Go to First Look document"/>
          <p:cNvSpPr txBox="1"/>
          <p:nvPr/>
        </p:nvSpPr>
        <p:spPr>
          <a:xfrm>
            <a:off x="198908" y="4162158"/>
            <a:ext cx="2107755"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Go to First Look document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Google Shape;123;p18"/>
          <p:cNvSpPr txBox="1"/>
          <p:nvPr>
            <p:ph type="title"/>
          </p:nvPr>
        </p:nvSpPr>
        <p:spPr>
          <a:xfrm>
            <a:off x="553350" y="388624"/>
            <a:ext cx="8324699" cy="572702"/>
          </a:xfrm>
          <a:prstGeom prst="rect">
            <a:avLst/>
          </a:prstGeom>
        </p:spPr>
        <p:txBody>
          <a:bodyPr/>
          <a:lstStyle>
            <a:lvl1pPr algn="ctr">
              <a:defRPr b="1" sz="2400">
                <a:latin typeface="Montserrat ExtraBold"/>
                <a:ea typeface="Montserrat ExtraBold"/>
                <a:cs typeface="Montserrat ExtraBold"/>
                <a:sym typeface="Montserrat ExtraBold"/>
              </a:defRPr>
            </a:lvl1pPr>
          </a:lstStyle>
          <a:p>
            <a:pPr/>
            <a:r>
              <a:t>THE TEAM CHALLENGES</a:t>
            </a:r>
          </a:p>
        </p:txBody>
      </p:sp>
      <p:pic>
        <p:nvPicPr>
          <p:cNvPr id="232" name="Google Shape;124;p18" descr="Google Shape;124;p18"/>
          <p:cNvPicPr>
            <a:picLocks noChangeAspect="1"/>
          </p:cNvPicPr>
          <p:nvPr/>
        </p:nvPicPr>
        <p:blipFill>
          <a:blip r:embed="rId2">
            <a:extLst/>
          </a:blip>
          <a:stretch>
            <a:fillRect/>
          </a:stretch>
        </p:blipFill>
        <p:spPr>
          <a:xfrm>
            <a:off x="4762980" y="1185850"/>
            <a:ext cx="1450028" cy="1449107"/>
          </a:xfrm>
          <a:prstGeom prst="rect">
            <a:avLst/>
          </a:prstGeom>
          <a:ln w="12700">
            <a:miter lim="400000"/>
          </a:ln>
        </p:spPr>
      </p:pic>
      <p:pic>
        <p:nvPicPr>
          <p:cNvPr id="233" name="Google Shape;125;p18" descr="Google Shape;125;p18"/>
          <p:cNvPicPr>
            <a:picLocks noChangeAspect="1"/>
          </p:cNvPicPr>
          <p:nvPr/>
        </p:nvPicPr>
        <p:blipFill>
          <a:blip r:embed="rId3">
            <a:extLst/>
          </a:blip>
          <a:stretch>
            <a:fillRect/>
          </a:stretch>
        </p:blipFill>
        <p:spPr>
          <a:xfrm>
            <a:off x="6742556" y="1185850"/>
            <a:ext cx="1396739" cy="1396701"/>
          </a:xfrm>
          <a:prstGeom prst="rect">
            <a:avLst/>
          </a:prstGeom>
          <a:ln w="12700">
            <a:miter lim="400000"/>
          </a:ln>
        </p:spPr>
      </p:pic>
      <p:pic>
        <p:nvPicPr>
          <p:cNvPr id="234" name="Google Shape;126;p18" descr="Google Shape;126;p18"/>
          <p:cNvPicPr>
            <a:picLocks noChangeAspect="1"/>
          </p:cNvPicPr>
          <p:nvPr/>
        </p:nvPicPr>
        <p:blipFill>
          <a:blip r:embed="rId4">
            <a:extLst/>
          </a:blip>
          <a:stretch>
            <a:fillRect/>
          </a:stretch>
        </p:blipFill>
        <p:spPr>
          <a:xfrm>
            <a:off x="1597636" y="2953524"/>
            <a:ext cx="1450019" cy="1450852"/>
          </a:xfrm>
          <a:prstGeom prst="rect">
            <a:avLst/>
          </a:prstGeom>
          <a:ln w="12700">
            <a:miter lim="400000"/>
          </a:ln>
        </p:spPr>
      </p:pic>
      <p:pic>
        <p:nvPicPr>
          <p:cNvPr id="235" name="Google Shape;127;p18" descr="Google Shape;127;p18"/>
          <p:cNvPicPr>
            <a:picLocks noChangeAspect="1"/>
          </p:cNvPicPr>
          <p:nvPr/>
        </p:nvPicPr>
        <p:blipFill>
          <a:blip r:embed="rId5">
            <a:extLst/>
          </a:blip>
          <a:stretch>
            <a:fillRect/>
          </a:stretch>
        </p:blipFill>
        <p:spPr>
          <a:xfrm>
            <a:off x="5700626" y="2953524"/>
            <a:ext cx="1450890" cy="1450852"/>
          </a:xfrm>
          <a:prstGeom prst="rect">
            <a:avLst/>
          </a:prstGeom>
          <a:ln w="12700">
            <a:miter lim="400000"/>
          </a:ln>
        </p:spPr>
      </p:pic>
      <p:pic>
        <p:nvPicPr>
          <p:cNvPr id="236" name="Google Shape;128;p18" descr="Google Shape;128;p18"/>
          <p:cNvPicPr>
            <a:picLocks noChangeAspect="1"/>
          </p:cNvPicPr>
          <p:nvPr/>
        </p:nvPicPr>
        <p:blipFill>
          <a:blip r:embed="rId6">
            <a:extLst/>
          </a:blip>
          <a:stretch>
            <a:fillRect/>
          </a:stretch>
        </p:blipFill>
        <p:spPr>
          <a:xfrm>
            <a:off x="2782541" y="1185850"/>
            <a:ext cx="1450891" cy="1450848"/>
          </a:xfrm>
          <a:prstGeom prst="rect">
            <a:avLst/>
          </a:prstGeom>
          <a:ln w="12700">
            <a:miter lim="400000"/>
          </a:ln>
        </p:spPr>
      </p:pic>
      <p:pic>
        <p:nvPicPr>
          <p:cNvPr id="237" name="Google Shape;129;p18" descr="Google Shape;129;p18"/>
          <p:cNvPicPr>
            <a:picLocks noChangeAspect="1"/>
          </p:cNvPicPr>
          <p:nvPr/>
        </p:nvPicPr>
        <p:blipFill>
          <a:blip r:embed="rId7">
            <a:extLst/>
          </a:blip>
          <a:stretch>
            <a:fillRect/>
          </a:stretch>
        </p:blipFill>
        <p:spPr>
          <a:xfrm>
            <a:off x="3648695" y="2953524"/>
            <a:ext cx="1450890" cy="1450852"/>
          </a:xfrm>
          <a:prstGeom prst="rect">
            <a:avLst/>
          </a:prstGeom>
          <a:ln w="12700">
            <a:miter lim="400000"/>
          </a:ln>
        </p:spPr>
      </p:pic>
      <p:pic>
        <p:nvPicPr>
          <p:cNvPr id="238" name="Google Shape;130;p18" descr="Google Shape;130;p18"/>
          <p:cNvPicPr>
            <a:picLocks noChangeAspect="1"/>
          </p:cNvPicPr>
          <p:nvPr/>
        </p:nvPicPr>
        <p:blipFill>
          <a:blip r:embed="rId8">
            <a:extLst/>
          </a:blip>
          <a:stretch>
            <a:fillRect/>
          </a:stretch>
        </p:blipFill>
        <p:spPr>
          <a:xfrm>
            <a:off x="802100" y="1185850"/>
            <a:ext cx="1450890" cy="145085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Screen Shot 2018-11-01 at 3.25.45 PM.png" descr="Screen Shot 2018-11-01 at 3.25.45 PM.png"/>
          <p:cNvPicPr>
            <a:picLocks noChangeAspect="1"/>
          </p:cNvPicPr>
          <p:nvPr/>
        </p:nvPicPr>
        <p:blipFill>
          <a:blip r:embed="rId2">
            <a:extLst/>
          </a:blip>
          <a:stretch>
            <a:fillRect/>
          </a:stretch>
        </p:blipFill>
        <p:spPr>
          <a:xfrm>
            <a:off x="4905479" y="0"/>
            <a:ext cx="3869423" cy="5143500"/>
          </a:xfrm>
          <a:prstGeom prst="rect">
            <a:avLst/>
          </a:prstGeom>
          <a:ln w="12700">
            <a:miter lim="400000"/>
          </a:ln>
        </p:spPr>
      </p:pic>
      <p:sp>
        <p:nvSpPr>
          <p:cNvPr id="241" name="All the Rules, Procedures, and (some) of the forms needed to participate at a DI tournament"/>
          <p:cNvSpPr txBox="1"/>
          <p:nvPr/>
        </p:nvSpPr>
        <p:spPr>
          <a:xfrm>
            <a:off x="890640" y="1774558"/>
            <a:ext cx="3150562" cy="219941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2500"/>
            </a:lvl1pPr>
          </a:lstStyle>
          <a:p>
            <a:pPr/>
            <a:r>
              <a:t>All the Rules, Procedures, and (some) of the forms needed to participate at a DI tournament</a:t>
            </a:r>
          </a:p>
        </p:txBody>
      </p:sp>
      <p:sp>
        <p:nvSpPr>
          <p:cNvPr id="242" name="The Rules"/>
          <p:cNvSpPr txBox="1"/>
          <p:nvPr/>
        </p:nvSpPr>
        <p:spPr>
          <a:xfrm>
            <a:off x="1875308" y="614281"/>
            <a:ext cx="1590664" cy="382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600"/>
            </a:lvl1pPr>
          </a:lstStyle>
          <a:p>
            <a:pPr/>
            <a:r>
              <a:t>The Rules</a:t>
            </a:r>
          </a:p>
        </p:txBody>
      </p:sp>
      <p:pic>
        <p:nvPicPr>
          <p:cNvPr id="243" name="DI_Logo_Box&amp;Ball_CMYK.png" descr="DI_Logo_Box&amp;Ball_CMYK.png"/>
          <p:cNvPicPr>
            <a:picLocks noChangeAspect="1"/>
          </p:cNvPicPr>
          <p:nvPr/>
        </p:nvPicPr>
        <p:blipFill>
          <a:blip r:embed="rId3">
            <a:extLst/>
          </a:blip>
          <a:stretch>
            <a:fillRect/>
          </a:stretch>
        </p:blipFill>
        <p:spPr>
          <a:xfrm>
            <a:off x="334516" y="208954"/>
            <a:ext cx="1193552" cy="1193553"/>
          </a:xfrm>
          <a:prstGeom prst="rect">
            <a:avLst/>
          </a:prstGeom>
          <a:ln w="12700">
            <a:miter lim="400000"/>
          </a:ln>
        </p:spPr>
      </p:pic>
      <p:sp>
        <p:nvSpPr>
          <p:cNvPr id="244" name="Go to RotR index"/>
          <p:cNvSpPr txBox="1"/>
          <p:nvPr/>
        </p:nvSpPr>
        <p:spPr>
          <a:xfrm>
            <a:off x="275108" y="4751350"/>
            <a:ext cx="1376500"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Go to RotR index</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Dry ice, helium balloons and smoke/fog machines are prohibited.  (They set off the smoke alarms.)…"/>
          <p:cNvSpPr txBox="1"/>
          <p:nvPr/>
        </p:nvSpPr>
        <p:spPr>
          <a:xfrm>
            <a:off x="642863" y="1638300"/>
            <a:ext cx="7707809" cy="295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a:latin typeface="+mj-lt"/>
                <a:ea typeface="+mj-ea"/>
                <a:cs typeface="+mj-cs"/>
                <a:sym typeface="Helvetica"/>
              </a:defRPr>
            </a:pPr>
          </a:p>
          <a:p>
            <a:pPr defTabSz="457200">
              <a:defRPr sz="1500">
                <a:latin typeface="+mj-lt"/>
                <a:ea typeface="+mj-ea"/>
                <a:cs typeface="+mj-cs"/>
                <a:sym typeface="Helvetica"/>
              </a:defRPr>
            </a:pPr>
            <a:r>
              <a:t>Dry ice, helium balloons and smoke/fog machines are prohibited.  (They set off the smoke alarms.) </a:t>
            </a:r>
          </a:p>
          <a:p>
            <a:pPr defTabSz="457200">
              <a:defRPr sz="1500">
                <a:latin typeface="+mj-lt"/>
                <a:ea typeface="+mj-ea"/>
                <a:cs typeface="+mj-cs"/>
                <a:sym typeface="Helvetica"/>
              </a:defRPr>
            </a:pPr>
          </a:p>
          <a:p>
            <a:pPr defTabSz="457200">
              <a:defRPr sz="1500">
                <a:latin typeface="+mj-lt"/>
                <a:ea typeface="+mj-ea"/>
                <a:cs typeface="+mj-cs"/>
                <a:sym typeface="Helvetica"/>
              </a:defRPr>
            </a:pPr>
            <a:r>
              <a:t>CKSD district rules pertaining to drugs, alcohol and tobacco are in effect. (Don’t do it!)</a:t>
            </a:r>
          </a:p>
          <a:p>
            <a:pPr defTabSz="457200">
              <a:defRPr sz="1500">
                <a:latin typeface="+mj-lt"/>
                <a:ea typeface="+mj-ea"/>
                <a:cs typeface="+mj-cs"/>
                <a:sym typeface="Helvetica"/>
              </a:defRPr>
            </a:pPr>
          </a:p>
          <a:p>
            <a:pPr defTabSz="457200">
              <a:defRPr sz="1500">
                <a:latin typeface="+mj-lt"/>
                <a:ea typeface="+mj-ea"/>
                <a:cs typeface="+mj-cs"/>
                <a:sym typeface="Helvetica"/>
              </a:defRPr>
            </a:pPr>
            <a:r>
              <a:t>CKSD does not endorse or support gratuitous violence.  If a team needs to depict a weapon, that weapon must be theatrical in nature, team created and/or obviously benign.  </a:t>
            </a:r>
          </a:p>
          <a:p>
            <a:pPr defTabSz="457200">
              <a:defRPr sz="1500">
                <a:latin typeface="+mj-lt"/>
                <a:ea typeface="+mj-ea"/>
                <a:cs typeface="+mj-cs"/>
                <a:sym typeface="Helvetica"/>
              </a:defRPr>
            </a:pPr>
          </a:p>
          <a:p>
            <a:pPr defTabSz="457200">
              <a:defRPr sz="1500">
                <a:latin typeface="+mj-lt"/>
                <a:ea typeface="+mj-ea"/>
                <a:cs typeface="+mj-cs"/>
                <a:sym typeface="Helvetica"/>
              </a:defRPr>
            </a:pPr>
            <a:r>
              <a:t>Any teams performing in the Gym, are reminded that it is their responsibility to design a safe solution that will not damage the Presentation Site (gym floor)</a:t>
            </a:r>
          </a:p>
          <a:p>
            <a:pPr defTabSz="457200">
              <a:defRPr sz="1500">
                <a:latin typeface="+mj-lt"/>
                <a:ea typeface="+mj-ea"/>
                <a:cs typeface="+mj-cs"/>
                <a:sym typeface="Helvetica"/>
              </a:defRPr>
            </a:pPr>
          </a:p>
          <a:p>
            <a:pPr lvl="1" indent="228600" defTabSz="457200">
              <a:defRPr sz="1500">
                <a:latin typeface="+mj-lt"/>
                <a:ea typeface="+mj-ea"/>
                <a:cs typeface="+mj-cs"/>
                <a:sym typeface="Helvetica"/>
              </a:defRPr>
            </a:pPr>
            <a:r>
              <a:t>Teams may use KSS guest WiFi</a:t>
            </a:r>
          </a:p>
        </p:txBody>
      </p:sp>
      <p:pic>
        <p:nvPicPr>
          <p:cNvPr id="247" name="Google Shape;106;p16" descr="Google Shape;106;p16"/>
          <p:cNvPicPr>
            <a:picLocks noChangeAspect="1"/>
          </p:cNvPicPr>
          <p:nvPr/>
        </p:nvPicPr>
        <p:blipFill>
          <a:blip r:embed="rId2">
            <a:extLst/>
          </a:blip>
          <a:stretch>
            <a:fillRect/>
          </a:stretch>
        </p:blipFill>
        <p:spPr>
          <a:xfrm>
            <a:off x="349200" y="277300"/>
            <a:ext cx="1079588" cy="1079588"/>
          </a:xfrm>
          <a:prstGeom prst="rect">
            <a:avLst/>
          </a:prstGeom>
          <a:ln w="12700">
            <a:miter lim="400000"/>
          </a:ln>
        </p:spPr>
      </p:pic>
      <p:sp>
        <p:nvSpPr>
          <p:cNvPr id="248" name="Site Specific Restrictions for Klahowya Secondary School (KSS)"/>
          <p:cNvSpPr txBox="1"/>
          <p:nvPr/>
        </p:nvSpPr>
        <p:spPr>
          <a:xfrm>
            <a:off x="1697508" y="569443"/>
            <a:ext cx="7062913"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b="1" sz="1800">
                <a:latin typeface="+mj-lt"/>
                <a:ea typeface="+mj-ea"/>
                <a:cs typeface="+mj-cs"/>
                <a:sym typeface="Helvetica"/>
              </a:defRPr>
            </a:lvl1pPr>
          </a:lstStyle>
          <a:p>
            <a:pPr/>
            <a:r>
              <a:t>Site Specific Restrictions for Klahowya Secondary School (KSS)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Google Shape;216;p28"/>
          <p:cNvSpPr txBox="1"/>
          <p:nvPr/>
        </p:nvSpPr>
        <p:spPr>
          <a:xfrm>
            <a:off x="1791974" y="292400"/>
            <a:ext cx="6599102" cy="1567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spcBef>
                <a:spcPts val="1000"/>
              </a:spcBef>
              <a:defRPr b="1" sz="1800">
                <a:latin typeface="Montserrat"/>
                <a:ea typeface="Montserrat"/>
                <a:cs typeface="Montserrat"/>
                <a:sym typeface="Montserrat"/>
              </a:defRPr>
            </a:pPr>
            <a:r>
              <a:t>Tournament Season at a Glance</a:t>
            </a:r>
            <a:r>
              <a:rPr b="0" sz="1000">
                <a:latin typeface="Roboto"/>
                <a:ea typeface="Roboto"/>
                <a:cs typeface="Roboto"/>
                <a:sym typeface="Roboto"/>
              </a:rPr>
              <a:t> </a:t>
            </a:r>
            <a:endParaRPr sz="1000">
              <a:latin typeface="Roboto"/>
              <a:ea typeface="Roboto"/>
              <a:cs typeface="Roboto"/>
              <a:sym typeface="Roboto"/>
            </a:endParaRPr>
          </a:p>
          <a:p>
            <a:pPr>
              <a:spcBef>
                <a:spcPts val="1000"/>
              </a:spcBef>
              <a:defRPr sz="1200">
                <a:latin typeface="Open Sans"/>
                <a:ea typeface="Open Sans"/>
                <a:cs typeface="Open Sans"/>
                <a:sym typeface="Open Sans"/>
              </a:defRPr>
            </a:pPr>
            <a:r>
              <a:t>Teams typically spend two to four months planning, developing, and practicing their Challenge solutions. </a:t>
            </a:r>
          </a:p>
          <a:p>
            <a:pPr>
              <a:spcBef>
                <a:spcPts val="1000"/>
              </a:spcBef>
              <a:defRPr sz="1200">
                <a:latin typeface="Open Sans"/>
                <a:ea typeface="Open Sans"/>
                <a:cs typeface="Open Sans"/>
                <a:sym typeface="Open Sans"/>
              </a:defRPr>
            </a:pPr>
            <a:r>
              <a:t>They exhibit their creativity and innovation by showcasing their Challenge solutions in front of live audiences at local tournaments.</a:t>
            </a:r>
            <a:r>
              <a:rPr>
                <a:latin typeface="Roboto"/>
                <a:ea typeface="Roboto"/>
                <a:cs typeface="Roboto"/>
                <a:sym typeface="Roboto"/>
              </a:rPr>
              <a:t> </a:t>
            </a:r>
          </a:p>
        </p:txBody>
      </p:sp>
      <p:pic>
        <p:nvPicPr>
          <p:cNvPr id="251" name="Google Shape;217;p28" descr="Google Shape;217;p28"/>
          <p:cNvPicPr>
            <a:picLocks noChangeAspect="1"/>
          </p:cNvPicPr>
          <p:nvPr/>
        </p:nvPicPr>
        <p:blipFill>
          <a:blip r:embed="rId2">
            <a:extLst/>
          </a:blip>
          <a:stretch>
            <a:fillRect/>
          </a:stretch>
        </p:blipFill>
        <p:spPr>
          <a:xfrm>
            <a:off x="349200" y="344875"/>
            <a:ext cx="1102175" cy="1102175"/>
          </a:xfrm>
          <a:prstGeom prst="rect">
            <a:avLst/>
          </a:prstGeom>
          <a:ln w="12700">
            <a:miter lim="400000"/>
          </a:ln>
        </p:spPr>
      </p:pic>
      <p:pic>
        <p:nvPicPr>
          <p:cNvPr id="252" name="Google Shape;218;p28" descr="Google Shape;218;p28"/>
          <p:cNvPicPr>
            <a:picLocks noChangeAspect="1"/>
          </p:cNvPicPr>
          <p:nvPr/>
        </p:nvPicPr>
        <p:blipFill>
          <a:blip r:embed="rId3">
            <a:extLst/>
          </a:blip>
          <a:stretch>
            <a:fillRect/>
          </a:stretch>
        </p:blipFill>
        <p:spPr>
          <a:xfrm>
            <a:off x="1757638" y="2007742"/>
            <a:ext cx="5996725" cy="2595500"/>
          </a:xfrm>
          <a:prstGeom prst="rect">
            <a:avLst/>
          </a:prstGeom>
          <a:ln w="12700">
            <a:miter lim="400000"/>
          </a:ln>
        </p:spPr>
      </p:pic>
      <p:grpSp>
        <p:nvGrpSpPr>
          <p:cNvPr id="255" name="Google Shape;219;p28"/>
          <p:cNvGrpSpPr/>
          <p:nvPr/>
        </p:nvGrpSpPr>
        <p:grpSpPr>
          <a:xfrm>
            <a:off x="8357699" y="4822775"/>
            <a:ext cx="786301" cy="360650"/>
            <a:chOff x="0" y="0"/>
            <a:chExt cx="786300" cy="360649"/>
          </a:xfrm>
        </p:grpSpPr>
        <p:sp>
          <p:nvSpPr>
            <p:cNvPr id="253" name="Rectangle"/>
            <p:cNvSpPr/>
            <p:nvPr/>
          </p:nvSpPr>
          <p:spPr>
            <a:xfrm>
              <a:off x="0" y="39924"/>
              <a:ext cx="786301" cy="280801"/>
            </a:xfrm>
            <a:prstGeom prst="rect">
              <a:avLst/>
            </a:prstGeom>
            <a:solidFill>
              <a:srgbClr val="00AFF0"/>
            </a:solidFill>
            <a:ln w="12700" cap="flat">
              <a:noFill/>
              <a:miter lim="400000"/>
            </a:ln>
            <a:effectLst/>
          </p:spPr>
          <p:txBody>
            <a:bodyPr wrap="square" lIns="0" tIns="0" rIns="0" bIns="0" numCol="1" anchor="ctr">
              <a:noAutofit/>
            </a:bodyPr>
            <a:lstStyle/>
            <a:p>
              <a:pPr algn="ctr">
                <a:defRPr b="1" sz="1200">
                  <a:solidFill>
                    <a:srgbClr val="FFFFFF"/>
                  </a:solidFill>
                  <a:latin typeface="Montserrat"/>
                  <a:ea typeface="Montserrat"/>
                  <a:cs typeface="Montserrat"/>
                  <a:sym typeface="Montserrat"/>
                </a:defRPr>
              </a:pPr>
            </a:p>
          </p:txBody>
        </p:sp>
        <p:sp>
          <p:nvSpPr>
            <p:cNvPr id="254" name="WHAT"/>
            <p:cNvSpPr txBox="1"/>
            <p:nvPr/>
          </p:nvSpPr>
          <p:spPr>
            <a:xfrm>
              <a:off x="0" y="-1"/>
              <a:ext cx="786301" cy="360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sz="1200">
                  <a:solidFill>
                    <a:srgbClr val="FFFFFF"/>
                  </a:solidFill>
                  <a:latin typeface="Montserrat"/>
                  <a:ea typeface="Montserrat"/>
                  <a:cs typeface="Montserrat"/>
                  <a:sym typeface="Montserrat"/>
                </a:defRPr>
              </a:lvl1pPr>
            </a:lstStyle>
            <a:p>
              <a:pPr/>
              <a:r>
                <a:t>WHAT</a:t>
              </a:r>
            </a:p>
          </p:txBody>
        </p:sp>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Destination Imagination &amp; 3M Duct Tape Contest.mp4" descr="Destination Imagination &amp; 3M Duct Tape Contest.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05655" y="171450"/>
            <a:ext cx="7636645" cy="572748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9163333" fill="hold"/>
                                        <p:tgtEl>
                                          <p:spTgt spid="25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Google Shape;289;p35" descr="Google Shape;289;p35"/>
          <p:cNvPicPr>
            <a:picLocks noChangeAspect="1"/>
          </p:cNvPicPr>
          <p:nvPr/>
        </p:nvPicPr>
        <p:blipFill>
          <a:blip r:embed="rId2">
            <a:extLst/>
          </a:blip>
          <a:stretch>
            <a:fillRect/>
          </a:stretch>
        </p:blipFill>
        <p:spPr>
          <a:xfrm>
            <a:off x="349200" y="264600"/>
            <a:ext cx="1102175" cy="1102172"/>
          </a:xfrm>
          <a:prstGeom prst="rect">
            <a:avLst/>
          </a:prstGeom>
          <a:ln w="12700">
            <a:miter lim="400000"/>
          </a:ln>
        </p:spPr>
      </p:pic>
      <p:sp>
        <p:nvSpPr>
          <p:cNvPr id="260" name="Google Shape;290;p35"/>
          <p:cNvSpPr txBox="1"/>
          <p:nvPr/>
        </p:nvSpPr>
        <p:spPr>
          <a:xfrm>
            <a:off x="1791975" y="292400"/>
            <a:ext cx="6043469" cy="3713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spcBef>
                <a:spcPts val="1000"/>
              </a:spcBef>
              <a:defRPr b="1" sz="1800">
                <a:latin typeface="Montserrat"/>
                <a:ea typeface="Montserrat"/>
                <a:cs typeface="Montserrat"/>
                <a:sym typeface="Montserrat"/>
              </a:defRPr>
            </a:pPr>
            <a:r>
              <a:t>Questions</a:t>
            </a:r>
            <a:endParaRPr sz="1000">
              <a:latin typeface="Roboto"/>
              <a:ea typeface="Roboto"/>
              <a:cs typeface="Roboto"/>
              <a:sym typeface="Roboto"/>
            </a:endParaRPr>
          </a:p>
          <a:p>
            <a:pPr>
              <a:lnSpc>
                <a:spcPct val="150000"/>
              </a:lnSpc>
              <a:spcBef>
                <a:spcPts val="1000"/>
              </a:spcBef>
              <a:defRPr>
                <a:latin typeface="Open Sans"/>
                <a:ea typeface="Open Sans"/>
                <a:cs typeface="Open Sans"/>
                <a:sym typeface="Open Sans"/>
              </a:defRPr>
            </a:pPr>
            <a:r>
              <a:t>Thank you! For additional information, please contact:</a:t>
            </a:r>
          </a:p>
          <a:p>
            <a:pPr>
              <a:lnSpc>
                <a:spcPct val="150000"/>
              </a:lnSpc>
              <a:spcBef>
                <a:spcPts val="1000"/>
              </a:spcBef>
              <a:defRPr sz="1200">
                <a:latin typeface="Open Sans"/>
                <a:ea typeface="Open Sans"/>
                <a:cs typeface="Open Sans"/>
                <a:sym typeface="Open Sans"/>
              </a:defRPr>
            </a:pPr>
          </a:p>
          <a:p>
            <a:pPr>
              <a:lnSpc>
                <a:spcPct val="150000"/>
              </a:lnSpc>
              <a:spcBef>
                <a:spcPts val="1000"/>
              </a:spcBef>
              <a:defRPr sz="1200">
                <a:latin typeface="Open Sans"/>
                <a:ea typeface="Open Sans"/>
                <a:cs typeface="Open Sans"/>
                <a:sym typeface="Open Sans"/>
              </a:defRPr>
            </a:pPr>
            <a:endParaRPr sz="900"/>
          </a:p>
          <a:p>
            <a:pPr algn="ctr">
              <a:spcBef>
                <a:spcPts val="1000"/>
              </a:spcBef>
              <a:defRPr b="1" sz="2300">
                <a:latin typeface="Montserrat"/>
                <a:ea typeface="Montserrat"/>
                <a:cs typeface="Montserrat"/>
                <a:sym typeface="Montserrat"/>
              </a:defRPr>
            </a:pPr>
            <a:r>
              <a:t>Marcia Rubenstein</a:t>
            </a:r>
          </a:p>
          <a:p>
            <a:pPr algn="ctr">
              <a:spcBef>
                <a:spcPts val="1000"/>
              </a:spcBef>
              <a:defRPr b="1" sz="2300">
                <a:latin typeface="Montserrat"/>
                <a:ea typeface="Montserrat"/>
                <a:cs typeface="Montserrat"/>
                <a:sym typeface="Montserrat"/>
              </a:defRPr>
            </a:pPr>
            <a:r>
              <a:t>Olympic Regional/Tournament Director</a:t>
            </a:r>
          </a:p>
          <a:p>
            <a:pPr algn="ctr">
              <a:spcBef>
                <a:spcPts val="1000"/>
              </a:spcBef>
              <a:defRPr b="1" sz="2300">
                <a:latin typeface="Montserrat"/>
                <a:ea typeface="Montserrat"/>
                <a:cs typeface="Montserrat"/>
                <a:sym typeface="Montserrat"/>
              </a:defRPr>
            </a:pPr>
            <a:r>
              <a:rPr u="sng">
                <a:solidFill>
                  <a:schemeClr val="accent5"/>
                </a:solidFill>
                <a:uFill>
                  <a:solidFill>
                    <a:schemeClr val="accent5"/>
                  </a:solidFill>
                </a:uFill>
                <a:hlinkClick r:id="rId3" invalidUrl="" action="" tgtFrame="" tooltip="" history="1" highlightClick="0" endSnd="0"/>
              </a:rPr>
              <a:t>OlympicRD@wa-di.org</a:t>
            </a:r>
          </a:p>
          <a:p>
            <a:pPr algn="ctr">
              <a:spcBef>
                <a:spcPts val="1000"/>
              </a:spcBef>
              <a:defRPr b="1" sz="2300">
                <a:latin typeface="Montserrat"/>
                <a:ea typeface="Montserrat"/>
                <a:cs typeface="Montserrat"/>
                <a:sym typeface="Montserrat"/>
              </a:defRPr>
            </a:pPr>
            <a:r>
              <a:t>360-908-0454</a:t>
            </a:r>
          </a:p>
        </p:txBody>
      </p:sp>
      <p:grpSp>
        <p:nvGrpSpPr>
          <p:cNvPr id="263" name="Google Shape;291;p35"/>
          <p:cNvGrpSpPr/>
          <p:nvPr/>
        </p:nvGrpSpPr>
        <p:grpSpPr>
          <a:xfrm>
            <a:off x="8357699" y="4822775"/>
            <a:ext cx="786301" cy="360650"/>
            <a:chOff x="0" y="0"/>
            <a:chExt cx="786300" cy="360649"/>
          </a:xfrm>
        </p:grpSpPr>
        <p:sp>
          <p:nvSpPr>
            <p:cNvPr id="261" name="Rectangle"/>
            <p:cNvSpPr/>
            <p:nvPr/>
          </p:nvSpPr>
          <p:spPr>
            <a:xfrm>
              <a:off x="0" y="39924"/>
              <a:ext cx="786301" cy="280801"/>
            </a:xfrm>
            <a:prstGeom prst="rect">
              <a:avLst/>
            </a:prstGeom>
            <a:solidFill>
              <a:srgbClr val="00B1B3"/>
            </a:solidFill>
            <a:ln w="12700" cap="flat">
              <a:noFill/>
              <a:miter lim="400000"/>
            </a:ln>
            <a:effectLst/>
          </p:spPr>
          <p:txBody>
            <a:bodyPr wrap="square" lIns="0" tIns="0" rIns="0" bIns="0" numCol="1" anchor="ctr">
              <a:noAutofit/>
            </a:bodyPr>
            <a:lstStyle/>
            <a:p>
              <a:pPr algn="ctr">
                <a:defRPr b="1" sz="1200">
                  <a:solidFill>
                    <a:srgbClr val="FFFFFF"/>
                  </a:solidFill>
                  <a:latin typeface="Montserrat"/>
                  <a:ea typeface="Montserrat"/>
                  <a:cs typeface="Montserrat"/>
                  <a:sym typeface="Montserrat"/>
                </a:defRPr>
              </a:pPr>
            </a:p>
          </p:txBody>
        </p:sp>
        <p:sp>
          <p:nvSpPr>
            <p:cNvPr id="262" name="HOW"/>
            <p:cNvSpPr txBox="1"/>
            <p:nvPr/>
          </p:nvSpPr>
          <p:spPr>
            <a:xfrm>
              <a:off x="0" y="-1"/>
              <a:ext cx="786301" cy="360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sz="1200">
                  <a:solidFill>
                    <a:srgbClr val="FFFFFF"/>
                  </a:solidFill>
                  <a:latin typeface="Montserrat"/>
                  <a:ea typeface="Montserrat"/>
                  <a:cs typeface="Montserrat"/>
                  <a:sym typeface="Montserrat"/>
                </a:defRPr>
              </a:lvl1pPr>
            </a:lstStyle>
            <a:p>
              <a:pPr/>
              <a:r>
                <a:t>HOW</a:t>
              </a:r>
            </a:p>
          </p:txBody>
        </p:sp>
      </p:grpSp>
      <p:sp>
        <p:nvSpPr>
          <p:cNvPr id="264" name="www.wa-di.org…"/>
          <p:cNvSpPr txBox="1"/>
          <p:nvPr/>
        </p:nvSpPr>
        <p:spPr>
          <a:xfrm>
            <a:off x="554919" y="4006557"/>
            <a:ext cx="6569006" cy="7926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b="1" sz="1800"/>
            </a:pPr>
            <a:r>
              <a:rPr u="sng">
                <a:solidFill>
                  <a:schemeClr val="accent5"/>
                </a:solidFill>
                <a:uFill>
                  <a:solidFill>
                    <a:schemeClr val="accent5"/>
                  </a:solidFill>
                </a:uFill>
                <a:hlinkClick r:id="rId4" invalidUrl="" action="" tgtFrame="" tooltip="" history="1" highlightClick="0" endSnd="0"/>
              </a:rPr>
              <a:t>www.wa-di.org</a:t>
            </a:r>
          </a:p>
          <a:p>
            <a:pPr>
              <a:defRPr b="1" sz="1800"/>
            </a:pPr>
            <a:r>
              <a:rPr u="sng">
                <a:solidFill>
                  <a:schemeClr val="accent5"/>
                </a:solidFill>
                <a:uFill>
                  <a:solidFill>
                    <a:schemeClr val="accent5"/>
                  </a:solidFill>
                </a:uFill>
                <a:hlinkClick r:id="rId5" invalidUrl="" action="" tgtFrame="" tooltip="" history="1" highlightClick="0" endSnd="0"/>
              </a:rPr>
              <a:t>www.destinationimagination.org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Google Shape;76;p15"/>
          <p:cNvSpPr txBox="1"/>
          <p:nvPr>
            <p:ph type="title"/>
          </p:nvPr>
        </p:nvSpPr>
        <p:spPr>
          <a:xfrm>
            <a:off x="896299" y="1445084"/>
            <a:ext cx="2898844" cy="3337878"/>
          </a:xfrm>
          <a:prstGeom prst="rect">
            <a:avLst/>
          </a:prstGeom>
        </p:spPr>
        <p:txBody>
          <a:bodyPr/>
          <a:lstStyle/>
          <a:p>
            <a:pPr algn="ctr">
              <a:defRPr b="1" sz="2500">
                <a:latin typeface="Montserrat"/>
                <a:ea typeface="Montserrat"/>
                <a:cs typeface="Montserrat"/>
                <a:sym typeface="Montserrat"/>
              </a:defRPr>
            </a:pPr>
            <a:r>
              <a:t>YIKES!!</a:t>
            </a:r>
          </a:p>
          <a:p>
            <a:pPr algn="ctr">
              <a:defRPr b="1" sz="2500">
                <a:latin typeface="Montserrat"/>
                <a:ea typeface="Montserrat"/>
                <a:cs typeface="Montserrat"/>
                <a:sym typeface="Montserrat"/>
              </a:defRPr>
            </a:pPr>
          </a:p>
          <a:p>
            <a:pPr algn="ctr">
              <a:defRPr sz="2500">
                <a:latin typeface="Montserrat"/>
                <a:ea typeface="Montserrat"/>
                <a:cs typeface="Montserrat"/>
                <a:sym typeface="Montserrat"/>
              </a:defRPr>
            </a:pPr>
            <a:r>
              <a:t>You just agreed to be a Team Manager.</a:t>
            </a:r>
          </a:p>
          <a:p>
            <a:pPr algn="ctr">
              <a:defRPr b="1" sz="2500">
                <a:latin typeface="Montserrat"/>
                <a:ea typeface="Montserrat"/>
                <a:cs typeface="Montserrat"/>
                <a:sym typeface="Montserrat"/>
              </a:defRPr>
            </a:pPr>
          </a:p>
          <a:p>
            <a:pPr algn="ctr">
              <a:defRPr b="1" sz="2500">
                <a:latin typeface="Montserrat"/>
                <a:ea typeface="Montserrat"/>
                <a:cs typeface="Montserrat"/>
                <a:sym typeface="Montserrat"/>
              </a:defRPr>
            </a:pPr>
            <a:r>
              <a:t>Now What?</a:t>
            </a:r>
          </a:p>
        </p:txBody>
      </p:sp>
      <p:pic>
        <p:nvPicPr>
          <p:cNvPr id="117" name="Google Shape;77;p15" descr="Google Shape;77;p15"/>
          <p:cNvPicPr>
            <a:picLocks noChangeAspect="1"/>
          </p:cNvPicPr>
          <p:nvPr/>
        </p:nvPicPr>
        <p:blipFill>
          <a:blip r:embed="rId2">
            <a:extLst/>
          </a:blip>
          <a:stretch>
            <a:fillRect/>
          </a:stretch>
        </p:blipFill>
        <p:spPr>
          <a:xfrm>
            <a:off x="349200" y="344875"/>
            <a:ext cx="1102175" cy="1102175"/>
          </a:xfrm>
          <a:prstGeom prst="rect">
            <a:avLst/>
          </a:prstGeom>
          <a:ln w="12700">
            <a:miter lim="400000"/>
          </a:ln>
        </p:spPr>
      </p:pic>
      <p:grpSp>
        <p:nvGrpSpPr>
          <p:cNvPr id="138" name="Google Shape;79;p15"/>
          <p:cNvGrpSpPr/>
          <p:nvPr/>
        </p:nvGrpSpPr>
        <p:grpSpPr>
          <a:xfrm>
            <a:off x="4676609" y="2522179"/>
            <a:ext cx="1582140" cy="1386732"/>
            <a:chOff x="0" y="0"/>
            <a:chExt cx="1582139" cy="1386731"/>
          </a:xfrm>
        </p:grpSpPr>
        <p:pic>
          <p:nvPicPr>
            <p:cNvPr id="118" name="Google Shape;80;p15" descr="Google Shape;80;p15"/>
            <p:cNvPicPr>
              <a:picLocks noChangeAspect="1"/>
            </p:cNvPicPr>
            <p:nvPr/>
          </p:nvPicPr>
          <p:blipFill>
            <a:blip r:embed="rId3">
              <a:extLst/>
            </a:blip>
            <a:stretch>
              <a:fillRect/>
            </a:stretch>
          </p:blipFill>
          <p:spPr>
            <a:xfrm>
              <a:off x="143721" y="790057"/>
              <a:ext cx="233544" cy="233544"/>
            </a:xfrm>
            <a:prstGeom prst="rect">
              <a:avLst/>
            </a:prstGeom>
            <a:ln w="12700" cap="flat">
              <a:noFill/>
              <a:miter lim="400000"/>
            </a:ln>
            <a:effectLst/>
          </p:spPr>
        </p:pic>
        <p:grpSp>
          <p:nvGrpSpPr>
            <p:cNvPr id="121" name="Google Shape;81;p15"/>
            <p:cNvGrpSpPr/>
            <p:nvPr/>
          </p:nvGrpSpPr>
          <p:grpSpPr>
            <a:xfrm>
              <a:off x="482748" y="0"/>
              <a:ext cx="578406" cy="369831"/>
              <a:chOff x="0" y="0"/>
              <a:chExt cx="578405" cy="369830"/>
            </a:xfrm>
          </p:grpSpPr>
          <p:pic>
            <p:nvPicPr>
              <p:cNvPr id="119" name="Google Shape;82;p15" descr="Google Shape;82;p15"/>
              <p:cNvPicPr>
                <a:picLocks noChangeAspect="1"/>
              </p:cNvPicPr>
              <p:nvPr/>
            </p:nvPicPr>
            <p:blipFill>
              <a:blip r:embed="rId4">
                <a:extLst/>
              </a:blip>
              <a:stretch>
                <a:fillRect/>
              </a:stretch>
            </p:blipFill>
            <p:spPr>
              <a:xfrm>
                <a:off x="172431" y="0"/>
                <a:ext cx="233544" cy="233543"/>
              </a:xfrm>
              <a:prstGeom prst="rect">
                <a:avLst/>
              </a:prstGeom>
              <a:ln w="12700" cap="flat">
                <a:noFill/>
                <a:miter lim="400000"/>
              </a:ln>
              <a:effectLst/>
            </p:spPr>
          </p:pic>
          <p:sp>
            <p:nvSpPr>
              <p:cNvPr id="120" name="Google Shape;83;p15"/>
              <p:cNvSpPr txBox="1"/>
              <p:nvPr/>
            </p:nvSpPr>
            <p:spPr>
              <a:xfrm>
                <a:off x="0" y="233542"/>
                <a:ext cx="578406" cy="1362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ctr">
                  <a:defRPr>
                    <a:latin typeface="Montserrat SemiBold"/>
                    <a:ea typeface="Montserrat SemiBold"/>
                    <a:cs typeface="Montserrat SemiBold"/>
                    <a:sym typeface="Montserrat SemiBold"/>
                  </a:defRPr>
                </a:lvl1pPr>
              </a:lstStyle>
              <a:p>
                <a:pPr/>
                <a:r>
                  <a:t>Self-Confidence</a:t>
                </a:r>
              </a:p>
            </p:txBody>
          </p:sp>
        </p:grpSp>
        <p:grpSp>
          <p:nvGrpSpPr>
            <p:cNvPr id="124" name="Google Shape;84;p15"/>
            <p:cNvGrpSpPr/>
            <p:nvPr/>
          </p:nvGrpSpPr>
          <p:grpSpPr>
            <a:xfrm>
              <a:off x="504092" y="437018"/>
              <a:ext cx="578407" cy="444374"/>
              <a:chOff x="0" y="0"/>
              <a:chExt cx="578405" cy="444372"/>
            </a:xfrm>
          </p:grpSpPr>
          <p:pic>
            <p:nvPicPr>
              <p:cNvPr id="122" name="Google Shape;85;p15" descr="Google Shape;85;p15"/>
              <p:cNvPicPr>
                <a:picLocks noChangeAspect="1"/>
              </p:cNvPicPr>
              <p:nvPr/>
            </p:nvPicPr>
            <p:blipFill>
              <a:blip r:embed="rId5">
                <a:extLst/>
              </a:blip>
              <a:stretch>
                <a:fillRect/>
              </a:stretch>
            </p:blipFill>
            <p:spPr>
              <a:xfrm>
                <a:off x="154740" y="0"/>
                <a:ext cx="233544" cy="234290"/>
              </a:xfrm>
              <a:prstGeom prst="rect">
                <a:avLst/>
              </a:prstGeom>
              <a:ln w="12700" cap="flat">
                <a:noFill/>
                <a:miter lim="400000"/>
              </a:ln>
              <a:effectLst/>
            </p:spPr>
          </p:pic>
          <p:sp>
            <p:nvSpPr>
              <p:cNvPr id="123" name="Google Shape;86;p15"/>
              <p:cNvSpPr txBox="1"/>
              <p:nvPr/>
            </p:nvSpPr>
            <p:spPr>
              <a:xfrm>
                <a:off x="0" y="234293"/>
                <a:ext cx="578406" cy="2100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ctr">
                  <a:defRPr>
                    <a:latin typeface="Montserrat SemiBold"/>
                    <a:ea typeface="Montserrat SemiBold"/>
                    <a:cs typeface="Montserrat SemiBold"/>
                    <a:sym typeface="Montserrat SemiBold"/>
                  </a:defRPr>
                </a:lvl1pPr>
              </a:lstStyle>
              <a:p>
                <a:pPr/>
                <a:r>
                  <a:t>Creative &amp; Critical Thinking</a:t>
                </a:r>
              </a:p>
            </p:txBody>
          </p:sp>
        </p:grpSp>
        <p:grpSp>
          <p:nvGrpSpPr>
            <p:cNvPr id="127" name="Google Shape;87;p15"/>
            <p:cNvGrpSpPr/>
            <p:nvPr/>
          </p:nvGrpSpPr>
          <p:grpSpPr>
            <a:xfrm>
              <a:off x="1098844" y="283691"/>
              <a:ext cx="344624" cy="444375"/>
              <a:chOff x="0" y="0"/>
              <a:chExt cx="344623" cy="444374"/>
            </a:xfrm>
          </p:grpSpPr>
          <p:pic>
            <p:nvPicPr>
              <p:cNvPr id="125" name="Google Shape;88;p15" descr="Google Shape;88;p15"/>
              <p:cNvPicPr>
                <a:picLocks noChangeAspect="1"/>
              </p:cNvPicPr>
              <p:nvPr/>
            </p:nvPicPr>
            <p:blipFill>
              <a:blip r:embed="rId6">
                <a:extLst/>
              </a:blip>
              <a:stretch>
                <a:fillRect/>
              </a:stretch>
            </p:blipFill>
            <p:spPr>
              <a:xfrm>
                <a:off x="55536" y="0"/>
                <a:ext cx="233544" cy="234295"/>
              </a:xfrm>
              <a:prstGeom prst="rect">
                <a:avLst/>
              </a:prstGeom>
              <a:ln w="12700" cap="flat">
                <a:noFill/>
                <a:miter lim="400000"/>
              </a:ln>
              <a:effectLst/>
            </p:spPr>
          </p:pic>
          <p:sp>
            <p:nvSpPr>
              <p:cNvPr id="126" name="Google Shape;89;p15"/>
              <p:cNvSpPr txBox="1"/>
              <p:nvPr/>
            </p:nvSpPr>
            <p:spPr>
              <a:xfrm>
                <a:off x="0" y="234294"/>
                <a:ext cx="344624" cy="210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ctr">
                  <a:defRPr>
                    <a:latin typeface="Montserrat SemiBold"/>
                    <a:ea typeface="Montserrat SemiBold"/>
                    <a:cs typeface="Montserrat SemiBold"/>
                    <a:sym typeface="Montserrat SemiBold"/>
                  </a:defRPr>
                </a:lvl1pPr>
              </a:lstStyle>
              <a:p>
                <a:pPr/>
                <a:r>
                  <a:t>Team Building</a:t>
                </a:r>
              </a:p>
            </p:txBody>
          </p:sp>
        </p:grpSp>
        <p:grpSp>
          <p:nvGrpSpPr>
            <p:cNvPr id="130" name="Google Shape;90;p15"/>
            <p:cNvGrpSpPr/>
            <p:nvPr/>
          </p:nvGrpSpPr>
          <p:grpSpPr>
            <a:xfrm>
              <a:off x="105894" y="283692"/>
              <a:ext cx="430037" cy="444374"/>
              <a:chOff x="0" y="0"/>
              <a:chExt cx="430036" cy="444372"/>
            </a:xfrm>
          </p:grpSpPr>
          <p:pic>
            <p:nvPicPr>
              <p:cNvPr id="128" name="Google Shape;91;p15" descr="Google Shape;91;p15"/>
              <p:cNvPicPr>
                <a:picLocks noChangeAspect="1"/>
              </p:cNvPicPr>
              <p:nvPr/>
            </p:nvPicPr>
            <p:blipFill>
              <a:blip r:embed="rId7">
                <a:extLst/>
              </a:blip>
              <a:stretch>
                <a:fillRect/>
              </a:stretch>
            </p:blipFill>
            <p:spPr>
              <a:xfrm>
                <a:off x="98243" y="0"/>
                <a:ext cx="233544" cy="234290"/>
              </a:xfrm>
              <a:prstGeom prst="rect">
                <a:avLst/>
              </a:prstGeom>
              <a:ln w="12700" cap="flat">
                <a:noFill/>
                <a:miter lim="400000"/>
              </a:ln>
              <a:effectLst/>
            </p:spPr>
          </p:pic>
          <p:sp>
            <p:nvSpPr>
              <p:cNvPr id="129" name="Google Shape;92;p15"/>
              <p:cNvSpPr txBox="1"/>
              <p:nvPr/>
            </p:nvSpPr>
            <p:spPr>
              <a:xfrm>
                <a:off x="0" y="234293"/>
                <a:ext cx="430037" cy="2100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ctr">
                  <a:defRPr>
                    <a:latin typeface="Montserrat SemiBold"/>
                    <a:ea typeface="Montserrat SemiBold"/>
                    <a:cs typeface="Montserrat SemiBold"/>
                    <a:sym typeface="Montserrat SemiBold"/>
                  </a:defRPr>
                </a:lvl1pPr>
              </a:lstStyle>
              <a:p>
                <a:pPr/>
                <a:r>
                  <a:t>Problem Solving</a:t>
                </a:r>
              </a:p>
            </p:txBody>
          </p:sp>
        </p:grpSp>
        <p:sp>
          <p:nvSpPr>
            <p:cNvPr id="131" name="Google Shape;93;p15"/>
            <p:cNvSpPr txBox="1"/>
            <p:nvPr/>
          </p:nvSpPr>
          <p:spPr>
            <a:xfrm>
              <a:off x="0" y="1021258"/>
              <a:ext cx="520986" cy="1362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ctr">
                <a:defRPr>
                  <a:latin typeface="Montserrat SemiBold"/>
                  <a:ea typeface="Montserrat SemiBold"/>
                  <a:cs typeface="Montserrat SemiBold"/>
                  <a:sym typeface="Montserrat SemiBold"/>
                </a:defRPr>
              </a:lvl1pPr>
            </a:lstStyle>
            <a:p>
              <a:pPr/>
              <a:r>
                <a:t>Perseverance</a:t>
              </a:r>
            </a:p>
          </p:txBody>
        </p:sp>
        <p:grpSp>
          <p:nvGrpSpPr>
            <p:cNvPr id="134" name="Google Shape;94;p15"/>
            <p:cNvGrpSpPr/>
            <p:nvPr/>
          </p:nvGrpSpPr>
          <p:grpSpPr>
            <a:xfrm>
              <a:off x="1061154" y="790057"/>
              <a:ext cx="520986" cy="443623"/>
              <a:chOff x="0" y="0"/>
              <a:chExt cx="520985" cy="443622"/>
            </a:xfrm>
          </p:grpSpPr>
          <p:pic>
            <p:nvPicPr>
              <p:cNvPr id="132" name="Google Shape;95;p15" descr="Google Shape;95;p15"/>
              <p:cNvPicPr>
                <a:picLocks noChangeAspect="1"/>
              </p:cNvPicPr>
              <p:nvPr/>
            </p:nvPicPr>
            <p:blipFill>
              <a:blip r:embed="rId8">
                <a:extLst/>
              </a:blip>
              <a:stretch>
                <a:fillRect/>
              </a:stretch>
            </p:blipFill>
            <p:spPr>
              <a:xfrm>
                <a:off x="143721" y="0"/>
                <a:ext cx="233544" cy="233543"/>
              </a:xfrm>
              <a:prstGeom prst="rect">
                <a:avLst/>
              </a:prstGeom>
              <a:ln w="12700" cap="flat">
                <a:noFill/>
                <a:miter lim="400000"/>
              </a:ln>
              <a:effectLst/>
            </p:spPr>
          </p:pic>
          <p:sp>
            <p:nvSpPr>
              <p:cNvPr id="133" name="Google Shape;96;p15"/>
              <p:cNvSpPr txBox="1"/>
              <p:nvPr/>
            </p:nvSpPr>
            <p:spPr>
              <a:xfrm>
                <a:off x="0" y="233542"/>
                <a:ext cx="520986" cy="210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ctr">
                  <a:defRPr>
                    <a:latin typeface="Montserrat SemiBold"/>
                    <a:ea typeface="Montserrat SemiBold"/>
                    <a:cs typeface="Montserrat SemiBold"/>
                    <a:sym typeface="Montserrat SemiBold"/>
                  </a:defRPr>
                </a:lvl1pPr>
              </a:lstStyle>
              <a:p>
                <a:pPr/>
                <a:r>
                  <a:t>Project Management</a:t>
                </a:r>
              </a:p>
            </p:txBody>
          </p:sp>
        </p:grpSp>
        <p:grpSp>
          <p:nvGrpSpPr>
            <p:cNvPr id="137" name="Google Shape;97;p15"/>
            <p:cNvGrpSpPr/>
            <p:nvPr/>
          </p:nvGrpSpPr>
          <p:grpSpPr>
            <a:xfrm>
              <a:off x="620983" y="942358"/>
              <a:ext cx="344625" cy="444374"/>
              <a:chOff x="0" y="0"/>
              <a:chExt cx="344623" cy="444372"/>
            </a:xfrm>
          </p:grpSpPr>
          <p:pic>
            <p:nvPicPr>
              <p:cNvPr id="135" name="Google Shape;98;p15" descr="Google Shape;98;p15"/>
              <p:cNvPicPr>
                <a:picLocks noChangeAspect="1"/>
              </p:cNvPicPr>
              <p:nvPr/>
            </p:nvPicPr>
            <p:blipFill>
              <a:blip r:embed="rId9">
                <a:extLst/>
              </a:blip>
              <a:stretch>
                <a:fillRect/>
              </a:stretch>
            </p:blipFill>
            <p:spPr>
              <a:xfrm>
                <a:off x="55541" y="0"/>
                <a:ext cx="233544" cy="234290"/>
              </a:xfrm>
              <a:prstGeom prst="rect">
                <a:avLst/>
              </a:prstGeom>
              <a:ln w="12700" cap="flat">
                <a:noFill/>
                <a:miter lim="400000"/>
              </a:ln>
              <a:effectLst/>
            </p:spPr>
          </p:pic>
          <p:sp>
            <p:nvSpPr>
              <p:cNvPr id="136" name="Google Shape;99;p15"/>
              <p:cNvSpPr txBox="1"/>
              <p:nvPr/>
            </p:nvSpPr>
            <p:spPr>
              <a:xfrm>
                <a:off x="0" y="234293"/>
                <a:ext cx="344624" cy="2100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ctr">
                  <a:defRPr>
                    <a:latin typeface="Montserrat SemiBold"/>
                    <a:ea typeface="Montserrat SemiBold"/>
                    <a:cs typeface="Montserrat SemiBold"/>
                    <a:sym typeface="Montserrat SemiBold"/>
                  </a:defRPr>
                </a:lvl1pPr>
              </a:lstStyle>
              <a:p>
                <a:pPr/>
                <a:r>
                  <a:t>Risk Taking</a:t>
                </a:r>
              </a:p>
            </p:txBody>
          </p:sp>
        </p:grpSp>
      </p:grpSp>
      <p:pic>
        <p:nvPicPr>
          <p:cNvPr id="139" name="Picture 3" descr="Picture 3"/>
          <p:cNvPicPr>
            <a:picLocks noChangeAspect="1"/>
          </p:cNvPicPr>
          <p:nvPr/>
        </p:nvPicPr>
        <p:blipFill>
          <a:blip r:embed="rId10">
            <a:extLst/>
          </a:blip>
          <a:stretch>
            <a:fillRect/>
          </a:stretch>
        </p:blipFill>
        <p:spPr>
          <a:xfrm>
            <a:off x="4150255" y="699569"/>
            <a:ext cx="3001131" cy="398657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DI…"/>
          <p:cNvSpPr txBox="1"/>
          <p:nvPr>
            <p:ph type="title"/>
          </p:nvPr>
        </p:nvSpPr>
        <p:spPr>
          <a:xfrm>
            <a:off x="286299" y="737125"/>
            <a:ext cx="4413541" cy="1559183"/>
          </a:xfrm>
          <a:prstGeom prst="rect">
            <a:avLst/>
          </a:prstGeom>
        </p:spPr>
        <p:txBody>
          <a:bodyPr/>
          <a:lstStyle/>
          <a:p>
            <a:pPr algn="ctr">
              <a:defRPr b="1" sz="2500"/>
            </a:pPr>
            <a:r>
              <a:t>DI</a:t>
            </a:r>
          </a:p>
          <a:p>
            <a:pPr algn="ctr">
              <a:defRPr b="1" sz="2500"/>
            </a:pPr>
            <a:r>
              <a:t>It’s a Whole New World</a:t>
            </a:r>
          </a:p>
        </p:txBody>
      </p:sp>
      <p:pic>
        <p:nvPicPr>
          <p:cNvPr id="142" name="Image" descr="Image"/>
          <p:cNvPicPr>
            <a:picLocks noChangeAspect="1"/>
          </p:cNvPicPr>
          <p:nvPr/>
        </p:nvPicPr>
        <p:blipFill>
          <a:blip r:embed="rId2">
            <a:extLst/>
          </a:blip>
          <a:stretch>
            <a:fillRect/>
          </a:stretch>
        </p:blipFill>
        <p:spPr>
          <a:xfrm>
            <a:off x="4941998" y="361950"/>
            <a:ext cx="3840568" cy="2560379"/>
          </a:xfrm>
          <a:prstGeom prst="rect">
            <a:avLst/>
          </a:prstGeom>
          <a:ln w="12700">
            <a:miter lim="400000"/>
          </a:ln>
        </p:spPr>
      </p:pic>
      <p:sp>
        <p:nvSpPr>
          <p:cNvPr id="143" name="Travel Partner - Co Team Manager…"/>
          <p:cNvSpPr txBox="1"/>
          <p:nvPr/>
        </p:nvSpPr>
        <p:spPr>
          <a:xfrm>
            <a:off x="364008" y="3260458"/>
            <a:ext cx="8148949" cy="163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2900"/>
            </a:pPr>
            <a:r>
              <a:rPr sz="2500"/>
              <a:t>Travel Partner - </a:t>
            </a:r>
            <a:r>
              <a:rPr i="1" sz="2500"/>
              <a:t>Co Team Manager</a:t>
            </a:r>
            <a:endParaRPr sz="2500"/>
          </a:p>
          <a:p>
            <a:pPr>
              <a:defRPr sz="2500"/>
            </a:pPr>
            <a:r>
              <a:t>Guidebooks - </a:t>
            </a:r>
            <a:r>
              <a:rPr i="1"/>
              <a:t>Challenges, Roadmap &amp; Rules of the Road</a:t>
            </a:r>
            <a:endParaRPr i="1"/>
          </a:p>
          <a:p>
            <a:pPr>
              <a:defRPr sz="2500"/>
            </a:pPr>
            <a:r>
              <a:t>Guide - </a:t>
            </a:r>
            <a:r>
              <a:rPr i="1"/>
              <a:t>Training, in person, on-line, phone &amp; email</a:t>
            </a:r>
            <a:endParaRPr i="1"/>
          </a:p>
          <a:p>
            <a:pPr>
              <a:defRPr sz="1800"/>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Google Shape;114;p17" descr="Google Shape;114;p17"/>
          <p:cNvPicPr>
            <a:picLocks noChangeAspect="1"/>
          </p:cNvPicPr>
          <p:nvPr/>
        </p:nvPicPr>
        <p:blipFill>
          <a:blip r:embed="rId2">
            <a:extLst/>
          </a:blip>
          <a:stretch>
            <a:fillRect/>
          </a:stretch>
        </p:blipFill>
        <p:spPr>
          <a:xfrm>
            <a:off x="349200" y="264600"/>
            <a:ext cx="1102175" cy="1102175"/>
          </a:xfrm>
          <a:prstGeom prst="rect">
            <a:avLst/>
          </a:prstGeom>
          <a:ln w="12700">
            <a:miter lim="400000"/>
          </a:ln>
        </p:spPr>
      </p:pic>
      <p:sp>
        <p:nvSpPr>
          <p:cNvPr id="146" name="Google Shape;115;p17"/>
          <p:cNvSpPr txBox="1"/>
          <p:nvPr/>
        </p:nvSpPr>
        <p:spPr>
          <a:xfrm>
            <a:off x="-134144" y="1577449"/>
            <a:ext cx="3936137" cy="353067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indent="228600" defTabSz="457200">
              <a:defRPr i="1">
                <a:latin typeface="Helvetica Neue"/>
                <a:ea typeface="Helvetica Neue"/>
                <a:cs typeface="Helvetica Neue"/>
                <a:sym typeface="Helvetica Neue"/>
              </a:defRPr>
            </a:pPr>
            <a:r>
              <a:t>Provide the team with a safe and creative environment with which to implement their ideas + Snacks</a:t>
            </a:r>
          </a:p>
          <a:p>
            <a:pPr indent="228600" defTabSz="457200">
              <a:defRPr i="1" sz="800">
                <a:latin typeface="Helvetica Neue"/>
                <a:ea typeface="Helvetica Neue"/>
                <a:cs typeface="Helvetica Neue"/>
                <a:sym typeface="Helvetica Neue"/>
              </a:defRPr>
            </a:pPr>
          </a:p>
          <a:p>
            <a:pPr indent="228600" defTabSz="457200">
              <a:defRPr i="1">
                <a:latin typeface="Helvetica Neue"/>
                <a:ea typeface="Helvetica Neue"/>
                <a:cs typeface="Helvetica Neue"/>
                <a:sym typeface="Helvetica Neue"/>
              </a:defRPr>
            </a:pPr>
            <a:r>
              <a:t>Guide and focus the team as THEY solve their team Challenge. </a:t>
            </a:r>
          </a:p>
          <a:p>
            <a:pPr indent="228600" defTabSz="457200">
              <a:defRPr i="1">
                <a:latin typeface="Helvetica Neue"/>
                <a:ea typeface="Helvetica Neue"/>
                <a:cs typeface="Helvetica Neue"/>
                <a:sym typeface="Helvetica Neue"/>
              </a:defRPr>
            </a:pPr>
            <a:r>
              <a:t> </a:t>
            </a:r>
          </a:p>
          <a:p>
            <a:pPr indent="228600" defTabSz="457200">
              <a:defRPr i="1">
                <a:latin typeface="Helvetica Neue"/>
                <a:ea typeface="Helvetica Neue"/>
                <a:cs typeface="Helvetica Neue"/>
                <a:sym typeface="Helvetica Neue"/>
              </a:defRPr>
            </a:pPr>
            <a:r>
              <a:t>Provide access to necessary resources and teach skills the team needs to solve their Challenge</a:t>
            </a:r>
          </a:p>
          <a:p>
            <a:pPr indent="228600" defTabSz="457200">
              <a:defRPr i="1" sz="800">
                <a:latin typeface="Helvetica Neue"/>
                <a:ea typeface="Helvetica Neue"/>
                <a:cs typeface="Helvetica Neue"/>
                <a:sym typeface="Helvetica Neue"/>
              </a:defRPr>
            </a:pPr>
          </a:p>
          <a:p>
            <a:pPr indent="228600" defTabSz="457200">
              <a:defRPr i="1">
                <a:latin typeface="Helvetica Neue"/>
                <a:ea typeface="Helvetica Neue"/>
                <a:cs typeface="Helvetica Neue"/>
                <a:sym typeface="Helvetica Neue"/>
              </a:defRPr>
            </a:pPr>
            <a:r>
              <a:t>Keep outside interference from affecting the team’s solution. </a:t>
            </a:r>
          </a:p>
          <a:p>
            <a:pPr indent="228600" defTabSz="457200">
              <a:defRPr i="1" sz="800">
                <a:latin typeface="Helvetica Neue"/>
                <a:ea typeface="Helvetica Neue"/>
                <a:cs typeface="Helvetica Neue"/>
                <a:sym typeface="Helvetica Neue"/>
              </a:defRPr>
            </a:pPr>
          </a:p>
          <a:p>
            <a:pPr indent="228600" defTabSz="457200">
              <a:defRPr i="1">
                <a:latin typeface="Helvetica Neue"/>
                <a:ea typeface="Helvetica Neue"/>
                <a:cs typeface="Helvetica Neue"/>
                <a:sym typeface="Helvetica Neue"/>
              </a:defRPr>
            </a:pPr>
            <a:r>
              <a:t>Keep parents in the loop</a:t>
            </a:r>
          </a:p>
          <a:p>
            <a:pPr indent="228600" defTabSz="457200">
              <a:defRPr i="1" sz="800">
                <a:latin typeface="Helvetica Neue"/>
                <a:ea typeface="Helvetica Neue"/>
                <a:cs typeface="Helvetica Neue"/>
                <a:sym typeface="Helvetica Neue"/>
              </a:defRPr>
            </a:pPr>
          </a:p>
          <a:p>
            <a:pPr indent="228600" defTabSz="457200">
              <a:defRPr i="1">
                <a:latin typeface="Helvetica Neue"/>
                <a:ea typeface="Helvetica Neue"/>
                <a:cs typeface="Helvetica Neue"/>
                <a:sym typeface="Helvetica Neue"/>
              </a:defRPr>
            </a:pPr>
            <a:r>
              <a:t>Prepare the team for the Tournament</a:t>
            </a:r>
          </a:p>
        </p:txBody>
      </p:sp>
      <p:pic>
        <p:nvPicPr>
          <p:cNvPr id="147" name="Google Shape;116;p17" descr="Google Shape;116;p17"/>
          <p:cNvPicPr>
            <a:picLocks noChangeAspect="1"/>
          </p:cNvPicPr>
          <p:nvPr/>
        </p:nvPicPr>
        <p:blipFill>
          <a:blip r:embed="rId3">
            <a:extLst/>
          </a:blip>
          <a:stretch>
            <a:fillRect/>
          </a:stretch>
        </p:blipFill>
        <p:spPr>
          <a:xfrm>
            <a:off x="4000498" y="0"/>
            <a:ext cx="5143493" cy="5143492"/>
          </a:xfrm>
          <a:prstGeom prst="rect">
            <a:avLst/>
          </a:prstGeom>
          <a:ln w="12700">
            <a:miter lim="400000"/>
          </a:ln>
        </p:spPr>
      </p:pic>
      <p:grpSp>
        <p:nvGrpSpPr>
          <p:cNvPr id="150" name="Google Shape;117;p17"/>
          <p:cNvGrpSpPr/>
          <p:nvPr/>
        </p:nvGrpSpPr>
        <p:grpSpPr>
          <a:xfrm>
            <a:off x="8357699" y="4822775"/>
            <a:ext cx="786301" cy="360650"/>
            <a:chOff x="0" y="0"/>
            <a:chExt cx="786300" cy="360649"/>
          </a:xfrm>
        </p:grpSpPr>
        <p:sp>
          <p:nvSpPr>
            <p:cNvPr id="148" name="Rectangle"/>
            <p:cNvSpPr/>
            <p:nvPr/>
          </p:nvSpPr>
          <p:spPr>
            <a:xfrm>
              <a:off x="0" y="39924"/>
              <a:ext cx="786301" cy="280801"/>
            </a:xfrm>
            <a:prstGeom prst="rect">
              <a:avLst/>
            </a:prstGeom>
            <a:solidFill>
              <a:srgbClr val="00AFF0"/>
            </a:solidFill>
            <a:ln w="12700" cap="flat">
              <a:noFill/>
              <a:miter lim="400000"/>
            </a:ln>
            <a:effectLst/>
          </p:spPr>
          <p:txBody>
            <a:bodyPr wrap="square" lIns="0" tIns="0" rIns="0" bIns="0" numCol="1" anchor="ctr">
              <a:noAutofit/>
            </a:bodyPr>
            <a:lstStyle/>
            <a:p>
              <a:pPr algn="ctr">
                <a:defRPr b="1" sz="1200">
                  <a:solidFill>
                    <a:srgbClr val="FFFFFF"/>
                  </a:solidFill>
                  <a:latin typeface="Montserrat"/>
                  <a:ea typeface="Montserrat"/>
                  <a:cs typeface="Montserrat"/>
                  <a:sym typeface="Montserrat"/>
                </a:defRPr>
              </a:pPr>
            </a:p>
          </p:txBody>
        </p:sp>
        <p:sp>
          <p:nvSpPr>
            <p:cNvPr id="149" name="WHAT"/>
            <p:cNvSpPr txBox="1"/>
            <p:nvPr/>
          </p:nvSpPr>
          <p:spPr>
            <a:xfrm>
              <a:off x="0" y="-1"/>
              <a:ext cx="786301" cy="360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sz="1200">
                  <a:solidFill>
                    <a:srgbClr val="FFFFFF"/>
                  </a:solidFill>
                  <a:latin typeface="Montserrat"/>
                  <a:ea typeface="Montserrat"/>
                  <a:cs typeface="Montserrat"/>
                  <a:sym typeface="Montserrat"/>
                </a:defRPr>
              </a:lvl1pPr>
            </a:lstStyle>
            <a:p>
              <a:pPr/>
              <a:r>
                <a:t>WHAT</a:t>
              </a:r>
            </a:p>
          </p:txBody>
        </p:sp>
      </p:grpSp>
      <p:sp>
        <p:nvSpPr>
          <p:cNvPr id="151" name="Google Shape;118;p17"/>
          <p:cNvSpPr txBox="1"/>
          <p:nvPr>
            <p:ph type="title"/>
          </p:nvPr>
        </p:nvSpPr>
        <p:spPr>
          <a:xfrm>
            <a:off x="1350300" y="375137"/>
            <a:ext cx="2459701" cy="881101"/>
          </a:xfrm>
          <a:prstGeom prst="rect">
            <a:avLst/>
          </a:prstGeom>
        </p:spPr>
        <p:txBody>
          <a:bodyPr/>
          <a:lstStyle/>
          <a:p>
            <a:pPr algn="ctr">
              <a:defRPr b="1" sz="2200">
                <a:latin typeface="Montserrat"/>
                <a:ea typeface="Montserrat"/>
                <a:cs typeface="Montserrat"/>
                <a:sym typeface="Montserrat"/>
              </a:defRPr>
            </a:pPr>
            <a:r>
              <a:t>Your Role as a</a:t>
            </a:r>
          </a:p>
          <a:p>
            <a:pPr algn="ctr">
              <a:defRPr b="1" sz="2200">
                <a:latin typeface="Montserrat"/>
                <a:ea typeface="Montserrat"/>
                <a:cs typeface="Montserrat"/>
                <a:sym typeface="Montserrat"/>
              </a:defRPr>
            </a:pPr>
            <a:r>
              <a:t>Team Manager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Olympic Regional 2018-19 pdf.pdf" descr="Olympic Regional 2018-19 pdf.pdf"/>
          <p:cNvPicPr>
            <a:picLocks noChangeAspect="1"/>
          </p:cNvPicPr>
          <p:nvPr/>
        </p:nvPicPr>
        <p:blipFill>
          <a:blip r:embed="rId2">
            <a:extLst/>
          </a:blip>
          <a:stretch>
            <a:fillRect/>
          </a:stretch>
        </p:blipFill>
        <p:spPr>
          <a:xfrm>
            <a:off x="761401" y="-115739"/>
            <a:ext cx="6656296" cy="51435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DI and WIN - Who’s Who?"/>
          <p:cNvSpPr txBox="1"/>
          <p:nvPr>
            <p:ph type="title"/>
          </p:nvPr>
        </p:nvSpPr>
        <p:spPr>
          <a:prstGeom prst="rect">
            <a:avLst/>
          </a:prstGeom>
        </p:spPr>
        <p:txBody>
          <a:bodyPr/>
          <a:lstStyle>
            <a:lvl1pPr algn="ctr" defTabSz="877823">
              <a:defRPr b="1" sz="2688"/>
            </a:lvl1pPr>
          </a:lstStyle>
          <a:p>
            <a:pPr/>
            <a:r>
              <a:t>DI and WIN - Who’s Who?</a:t>
            </a:r>
          </a:p>
        </p:txBody>
      </p:sp>
      <p:pic>
        <p:nvPicPr>
          <p:cNvPr id="156" name="DI_Logo_Full_Color_CMYK.png" descr="DI_Logo_Full_Color_CMYK.png"/>
          <p:cNvPicPr>
            <a:picLocks noChangeAspect="1"/>
          </p:cNvPicPr>
          <p:nvPr/>
        </p:nvPicPr>
        <p:blipFill>
          <a:blip r:embed="rId2">
            <a:extLst/>
          </a:blip>
          <a:stretch>
            <a:fillRect/>
          </a:stretch>
        </p:blipFill>
        <p:spPr>
          <a:xfrm>
            <a:off x="286246" y="1236364"/>
            <a:ext cx="3901107" cy="975278"/>
          </a:xfrm>
          <a:prstGeom prst="rect">
            <a:avLst/>
          </a:prstGeom>
          <a:ln w="12700">
            <a:miter lim="400000"/>
          </a:ln>
        </p:spPr>
      </p:pic>
      <p:pic>
        <p:nvPicPr>
          <p:cNvPr id="157" name="Image" descr="Image"/>
          <p:cNvPicPr>
            <a:picLocks noChangeAspect="1"/>
          </p:cNvPicPr>
          <p:nvPr/>
        </p:nvPicPr>
        <p:blipFill>
          <a:blip r:embed="rId3">
            <a:extLst/>
          </a:blip>
          <a:stretch>
            <a:fillRect/>
          </a:stretch>
        </p:blipFill>
        <p:spPr>
          <a:xfrm>
            <a:off x="289256" y="3206750"/>
            <a:ext cx="4901473" cy="607730"/>
          </a:xfrm>
          <a:prstGeom prst="rect">
            <a:avLst/>
          </a:prstGeom>
          <a:ln w="12700">
            <a:miter lim="400000"/>
          </a:ln>
        </p:spPr>
      </p:pic>
      <p:sp>
        <p:nvSpPr>
          <p:cNvPr id="158" name="Destination Imagination International…"/>
          <p:cNvSpPr txBox="1"/>
          <p:nvPr/>
        </p:nvSpPr>
        <p:spPr>
          <a:xfrm>
            <a:off x="4631208" y="1226092"/>
            <a:ext cx="3850458" cy="14530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1800"/>
            </a:pPr>
            <a:r>
              <a:t>Destination Imagination International </a:t>
            </a:r>
          </a:p>
          <a:p>
            <a:pPr>
              <a:defRPr sz="900"/>
            </a:pPr>
          </a:p>
          <a:p>
            <a:pPr>
              <a:defRPr sz="1800"/>
            </a:pPr>
            <a:r>
              <a:t>Produce Challenges </a:t>
            </a:r>
          </a:p>
          <a:p>
            <a:pPr>
              <a:defRPr sz="1800"/>
            </a:pPr>
            <a:r>
              <a:t>Conduct Global Tournament</a:t>
            </a:r>
          </a:p>
          <a:p>
            <a:pPr>
              <a:defRPr sz="1800"/>
            </a:pPr>
            <a:r>
              <a:rPr u="sng">
                <a:solidFill>
                  <a:schemeClr val="accent5"/>
                </a:solidFill>
                <a:uFill>
                  <a:solidFill>
                    <a:schemeClr val="accent5"/>
                  </a:solidFill>
                </a:uFill>
                <a:hlinkClick r:id="rId4" invalidUrl="" action="" tgtFrame="" tooltip="" history="1" highlightClick="0" endSnd="0"/>
              </a:rPr>
              <a:t>www.destinationimagination.org</a:t>
            </a:r>
          </a:p>
          <a:p>
            <a:pPr>
              <a:defRPr sz="1800"/>
            </a:pPr>
            <a:r>
              <a:rPr u="sng">
                <a:solidFill>
                  <a:schemeClr val="accent5"/>
                </a:solidFill>
                <a:uFill>
                  <a:solidFill>
                    <a:schemeClr val="accent5"/>
                  </a:solidFill>
                </a:uFill>
                <a:hlinkClick r:id="rId5" invalidUrl="" action="" tgtFrame="" tooltip="" history="1" highlightClick="0" endSnd="0"/>
              </a:rPr>
              <a:t>www.idodi.org</a:t>
            </a:r>
            <a:r>
              <a:t> </a:t>
            </a:r>
          </a:p>
        </p:txBody>
      </p:sp>
      <p:sp>
        <p:nvSpPr>
          <p:cNvPr id="159" name="Washington Imagination Network…"/>
          <p:cNvSpPr txBox="1"/>
          <p:nvPr/>
        </p:nvSpPr>
        <p:spPr>
          <a:xfrm>
            <a:off x="5367808" y="3132466"/>
            <a:ext cx="3422168" cy="19356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1800"/>
            </a:pPr>
            <a:r>
              <a:t>Washington Imagination Network</a:t>
            </a:r>
          </a:p>
          <a:p>
            <a:pPr>
              <a:defRPr sz="1800"/>
            </a:pPr>
            <a:r>
              <a:t>State Affiliate of DI</a:t>
            </a:r>
          </a:p>
          <a:p>
            <a:pPr>
              <a:defRPr sz="600"/>
            </a:pPr>
          </a:p>
          <a:p>
            <a:pPr>
              <a:defRPr sz="1800"/>
            </a:pPr>
            <a:r>
              <a:t>TM Training</a:t>
            </a:r>
          </a:p>
          <a:p>
            <a:pPr>
              <a:defRPr sz="1800"/>
            </a:pPr>
            <a:r>
              <a:t>Conduct Regional and State </a:t>
            </a:r>
          </a:p>
          <a:p>
            <a:pPr>
              <a:defRPr sz="1800"/>
            </a:pPr>
            <a:r>
              <a:t>Tournaments</a:t>
            </a:r>
          </a:p>
          <a:p>
            <a:pPr>
              <a:defRPr sz="1800"/>
            </a:pPr>
            <a:r>
              <a:rPr u="sng">
                <a:solidFill>
                  <a:schemeClr val="accent5"/>
                </a:solidFill>
                <a:uFill>
                  <a:solidFill>
                    <a:schemeClr val="accent5"/>
                  </a:solidFill>
                </a:uFill>
                <a:hlinkClick r:id="rId6" invalidUrl="" action="" tgtFrame="" tooltip="" history="1" highlightClick="0" endSnd="0"/>
              </a:rPr>
              <a:t>www.wa-di.org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he Paperwork…"/>
          <p:cNvSpPr txBox="1"/>
          <p:nvPr/>
        </p:nvSpPr>
        <p:spPr>
          <a:xfrm>
            <a:off x="5266208" y="771258"/>
            <a:ext cx="3412649" cy="43248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2500"/>
            </a:pPr>
            <a:r>
              <a:t>The Paperwork</a:t>
            </a:r>
          </a:p>
          <a:p>
            <a:pPr>
              <a:defRPr b="1" sz="2500"/>
            </a:pPr>
          </a:p>
          <a:p>
            <a:pPr>
              <a:defRPr b="1" sz="2500"/>
            </a:pPr>
            <a:r>
              <a:t>Team Manager Basics</a:t>
            </a:r>
          </a:p>
          <a:p>
            <a:pPr>
              <a:defRPr b="1" sz="2500"/>
            </a:pPr>
          </a:p>
          <a:p>
            <a:pPr>
              <a:defRPr b="1" sz="2500"/>
            </a:pPr>
            <a:r>
              <a:t>The DI Process</a:t>
            </a:r>
          </a:p>
          <a:p>
            <a:pPr>
              <a:defRPr b="1" sz="2500"/>
            </a:pPr>
          </a:p>
          <a:p>
            <a:pPr>
              <a:defRPr b="1" sz="2500"/>
            </a:pPr>
            <a:r>
              <a:t>The DI Challenges</a:t>
            </a:r>
          </a:p>
          <a:p>
            <a:pPr>
              <a:defRPr b="1" sz="2500"/>
            </a:pPr>
          </a:p>
          <a:p>
            <a:pPr>
              <a:defRPr b="1" sz="2500"/>
            </a:pPr>
            <a:r>
              <a:t>The Rules</a:t>
            </a:r>
          </a:p>
          <a:p>
            <a:pPr/>
          </a:p>
          <a:p>
            <a:pPr/>
          </a:p>
          <a:p>
            <a:pPr/>
          </a:p>
          <a:p>
            <a:pPr/>
          </a:p>
        </p:txBody>
      </p:sp>
      <p:sp>
        <p:nvSpPr>
          <p:cNvPr id="162" name="What you need to know…"/>
          <p:cNvSpPr txBox="1"/>
          <p:nvPr/>
        </p:nvSpPr>
        <p:spPr>
          <a:xfrm>
            <a:off x="579908" y="3349358"/>
            <a:ext cx="3734490" cy="72621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b="1" sz="2500">
                <a:solidFill>
                  <a:srgbClr val="FF2600"/>
                </a:solidFill>
              </a:defRPr>
            </a:pPr>
            <a:r>
              <a:t>What you need to know </a:t>
            </a:r>
          </a:p>
          <a:p>
            <a:pPr algn="ctr">
              <a:defRPr b="1" sz="2500">
                <a:solidFill>
                  <a:srgbClr val="FF2600"/>
                </a:solidFill>
              </a:defRPr>
            </a:pPr>
            <a:r>
              <a:t>to guide your team</a:t>
            </a:r>
          </a:p>
        </p:txBody>
      </p:sp>
      <p:pic>
        <p:nvPicPr>
          <p:cNvPr id="163" name="DI_Logo_Box&amp;Ball_CMYK.png" descr="DI_Logo_Box&amp;Ball_CMYK.png"/>
          <p:cNvPicPr>
            <a:picLocks noChangeAspect="1"/>
          </p:cNvPicPr>
          <p:nvPr/>
        </p:nvPicPr>
        <p:blipFill>
          <a:blip r:embed="rId2">
            <a:extLst/>
          </a:blip>
          <a:stretch>
            <a:fillRect/>
          </a:stretch>
        </p:blipFill>
        <p:spPr>
          <a:xfrm>
            <a:off x="766316" y="28078"/>
            <a:ext cx="3271689" cy="327169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DI_Logo_Full_Color_CMYK.png" descr="DI_Logo_Full_Color_CMYK.png"/>
          <p:cNvPicPr>
            <a:picLocks noChangeAspect="1"/>
          </p:cNvPicPr>
          <p:nvPr/>
        </p:nvPicPr>
        <p:blipFill>
          <a:blip r:embed="rId2">
            <a:extLst/>
          </a:blip>
          <a:stretch>
            <a:fillRect/>
          </a:stretch>
        </p:blipFill>
        <p:spPr>
          <a:xfrm>
            <a:off x="451346" y="880764"/>
            <a:ext cx="5530675" cy="1382670"/>
          </a:xfrm>
          <a:prstGeom prst="rect">
            <a:avLst/>
          </a:prstGeom>
          <a:ln w="12700">
            <a:miter lim="400000"/>
          </a:ln>
        </p:spPr>
      </p:pic>
      <p:sp>
        <p:nvSpPr>
          <p:cNvPr id="166" name="Program Registration"/>
          <p:cNvSpPr txBox="1"/>
          <p:nvPr/>
        </p:nvSpPr>
        <p:spPr>
          <a:xfrm>
            <a:off x="3894608" y="2489417"/>
            <a:ext cx="4557323" cy="4934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3500"/>
            </a:lvl1pPr>
          </a:lstStyle>
          <a:p>
            <a:pPr/>
            <a:r>
              <a:t>Program Registration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