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375" r:id="rId2"/>
    <p:sldId id="381" r:id="rId3"/>
    <p:sldId id="383" r:id="rId4"/>
    <p:sldId id="388" r:id="rId5"/>
    <p:sldId id="399" r:id="rId6"/>
    <p:sldId id="393" r:id="rId7"/>
    <p:sldId id="261" r:id="rId8"/>
    <p:sldId id="262" r:id="rId9"/>
    <p:sldId id="264" r:id="rId10"/>
    <p:sldId id="265" r:id="rId11"/>
    <p:sldId id="266" r:id="rId12"/>
    <p:sldId id="269" r:id="rId13"/>
    <p:sldId id="270" r:id="rId14"/>
    <p:sldId id="363" r:id="rId15"/>
    <p:sldId id="394" r:id="rId16"/>
    <p:sldId id="279" r:id="rId17"/>
    <p:sldId id="283" r:id="rId18"/>
    <p:sldId id="373" r:id="rId19"/>
    <p:sldId id="287" r:id="rId20"/>
    <p:sldId id="395" r:id="rId21"/>
    <p:sldId id="295" r:id="rId22"/>
    <p:sldId id="296" r:id="rId23"/>
    <p:sldId id="297" r:id="rId24"/>
    <p:sldId id="298" r:id="rId25"/>
    <p:sldId id="299" r:id="rId26"/>
    <p:sldId id="300" r:id="rId27"/>
    <p:sldId id="396" r:id="rId28"/>
    <p:sldId id="320" r:id="rId29"/>
    <p:sldId id="321" r:id="rId30"/>
    <p:sldId id="398" r:id="rId31"/>
    <p:sldId id="334" r:id="rId32"/>
    <p:sldId id="338" r:id="rId33"/>
    <p:sldId id="362" r:id="rId34"/>
    <p:sldId id="397" r:id="rId35"/>
    <p:sldId id="351" r:id="rId36"/>
    <p:sldId id="355" r:id="rId37"/>
    <p:sldId id="372" r:id="rId3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Montserrat" panose="020B0604020202020204" charset="0"/>
      <p:regular r:id="rId44"/>
      <p:bold r:id="rId45"/>
      <p:italic r:id="rId46"/>
      <p:boldItalic r:id="rId47"/>
    </p:embeddedFont>
    <p:embeddedFont>
      <p:font typeface="Montserrat Black" panose="020B0604020202020204" charset="0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3"/>
    <p:restoredTop sz="94723"/>
  </p:normalViewPr>
  <p:slideViewPr>
    <p:cSldViewPr snapToGrid="0">
      <p:cViewPr varScale="1">
        <p:scale>
          <a:sx n="75" d="100"/>
          <a:sy n="75" d="100"/>
        </p:scale>
        <p:origin x="48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7872dfb14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7872dfb146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131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085c22b9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085c22b9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085c22b9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085c22b90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7872dfb14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7872dfb14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b085c22b90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b085c22b90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b085c22b90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b085c22b90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7872dfb14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7872dfb14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114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b085c22b90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b085c22b90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b085c22b90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b085c22b90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b085c22b90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b085c22b90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b085c22b90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b085c22b90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7872dfb14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7872dfb14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669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b085c22b9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b085c22b9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b085c22b90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b085c22b90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b085c22b90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b085c22b90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b085c22b90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b085c22b90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b085c22b90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b085c22b90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b085c22b90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b085c22b90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b085c22b90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b085c22b90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7872dfb14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7872dfb14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a8342a2b1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a8342a2b1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a8342a2b1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a8342a2b1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7872dfb14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7872dfb14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28209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7872dfb14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7872dfb146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7872dfb14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7872dfb14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5765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085c22b9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085c22b9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085c22b9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085c22b9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085c22b9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085c22b9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085c22b9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085c22b9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085c22b9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085c22b9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0BB93B-380E-4494-96DE-162AE8F962A5}"/>
              </a:ext>
            </a:extLst>
          </p:cNvPr>
          <p:cNvSpPr txBox="1"/>
          <p:nvPr/>
        </p:nvSpPr>
        <p:spPr>
          <a:xfrm>
            <a:off x="481123" y="3277635"/>
            <a:ext cx="81817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 Region B Tournament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February 27,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A4459-D6FA-456D-8A9E-5ACAEF22B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87" y="0"/>
            <a:ext cx="6055243" cy="28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9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/>
          <p:nvPr/>
        </p:nvSpPr>
        <p:spPr>
          <a:xfrm>
            <a:off x="0" y="1487275"/>
            <a:ext cx="9144000" cy="36561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Technical Challenge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Middle Level 2nd Place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2004700"/>
            <a:ext cx="8520600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147-27583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Secret Sarcastic Sloth Society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Mercer Island 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66575"/>
            <a:ext cx="1982875" cy="11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/>
          <p:nvPr/>
        </p:nvSpPr>
        <p:spPr>
          <a:xfrm>
            <a:off x="0" y="1487275"/>
            <a:ext cx="9144000" cy="36561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Technical Challenge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Middle Level 1st Place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2004700"/>
            <a:ext cx="8520600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147-22115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St. Rose School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Longview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66575"/>
            <a:ext cx="1982875" cy="11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/>
          <p:nvPr/>
        </p:nvSpPr>
        <p:spPr>
          <a:xfrm>
            <a:off x="0" y="1487275"/>
            <a:ext cx="9144000" cy="36561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Technical Challenge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Secondary Level 2nd Place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311700" y="2004700"/>
            <a:ext cx="8520600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147-39445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Mystery High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Mercer Island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66575"/>
            <a:ext cx="1982875" cy="11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/>
          <p:nvPr/>
        </p:nvSpPr>
        <p:spPr>
          <a:xfrm>
            <a:off x="0" y="1487275"/>
            <a:ext cx="9144000" cy="36561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Technical Challenge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Secondary Level 1st Place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311700" y="2004700"/>
            <a:ext cx="8520600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147-53580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7-bit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Mercer Island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66575"/>
            <a:ext cx="1982875" cy="11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20"/>
          <p:cNvSpPr/>
          <p:nvPr/>
        </p:nvSpPr>
        <p:spPr>
          <a:xfrm>
            <a:off x="0" y="1116419"/>
            <a:ext cx="9144000" cy="4026956"/>
          </a:xfrm>
          <a:prstGeom prst="rect">
            <a:avLst/>
          </a:prstGeom>
          <a:solidFill>
            <a:srgbClr val="996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20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Renaissance Award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6" name="Google Shape;886;p120"/>
          <p:cNvSpPr txBox="1">
            <a:spLocks noGrp="1"/>
          </p:cNvSpPr>
          <p:nvPr>
            <p:ph type="body" idx="1"/>
          </p:nvPr>
        </p:nvSpPr>
        <p:spPr>
          <a:xfrm>
            <a:off x="311700" y="988828"/>
            <a:ext cx="8520600" cy="41545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</a:t>
            </a:r>
            <a:r>
              <a:rPr lang="en" sz="3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147-53580    </a:t>
            </a:r>
            <a:r>
              <a:rPr lang="en-US" sz="3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7-bit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160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       Mercer Island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" sz="1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Used 3-D CAD and 3-D printing to form actuator “finger” mechanisms that plucked different notes on a Ukulele.</a:t>
            </a:r>
          </a:p>
          <a:p>
            <a:pPr marL="285750" indent="-285750">
              <a:lnSpc>
                <a:spcPct val="100000"/>
              </a:lnSpc>
              <a:spcBef>
                <a:spcPts val="1600"/>
              </a:spcBef>
            </a:pPr>
            <a:r>
              <a:rPr lang="en" sz="1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Built pad printer made from hand-made solenoids, ink pads, and micro-controller to print key clues for solving crime.</a:t>
            </a:r>
          </a:p>
          <a:p>
            <a:pPr marL="285750" indent="-285750">
              <a:lnSpc>
                <a:spcPct val="100000"/>
              </a:lnSpc>
              <a:spcBef>
                <a:spcPts val="1600"/>
              </a:spcBef>
            </a:pPr>
            <a:r>
              <a:rPr lang="en" sz="1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Novel video editing of green screen stitched team members at remote locations together via layering, making it appear they were all together.</a:t>
            </a:r>
          </a:p>
          <a:p>
            <a:pPr marL="285750" indent="-285750">
              <a:lnSpc>
                <a:spcPct val="100000"/>
              </a:lnSpc>
              <a:spcBef>
                <a:spcPts val="1600"/>
              </a:spcBef>
            </a:pPr>
            <a:r>
              <a:rPr lang="en" sz="1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Pixel art background made to look like classic 80’s video game and background music was similar in character.</a:t>
            </a:r>
          </a:p>
          <a:p>
            <a:pPr marL="285750" indent="-285750">
              <a:lnSpc>
                <a:spcPct val="100000"/>
              </a:lnSpc>
              <a:spcBef>
                <a:spcPts val="1600"/>
              </a:spcBef>
            </a:pPr>
            <a:endParaRPr lang="en" sz="1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87" name="Google Shape;887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0"/>
            <a:ext cx="2675625" cy="267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E5545A8D-11A7-4CCE-8945-DB1732850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775" y="659219"/>
            <a:ext cx="6102449" cy="366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03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/>
          <p:nvPr/>
        </p:nvSpPr>
        <p:spPr>
          <a:xfrm>
            <a:off x="0" y="1487275"/>
            <a:ext cx="9144000" cy="3656100"/>
          </a:xfrm>
          <a:prstGeom prst="rect">
            <a:avLst/>
          </a:prstGeom>
          <a:solidFill>
            <a:srgbClr val="008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Scientific Challenge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Elementary Level 1st Place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9" name="Google Shape;22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1" y="166575"/>
            <a:ext cx="1982875" cy="119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>
            <a:off x="0" y="2004700"/>
            <a:ext cx="8961120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147-90405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 Know What, Let’s Skip ‘</a:t>
            </a:r>
            <a:r>
              <a:rPr lang="en-US" sz="42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Em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Mercer Island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/>
          <p:nvPr/>
        </p:nvSpPr>
        <p:spPr>
          <a:xfrm>
            <a:off x="0" y="1487275"/>
            <a:ext cx="9144000" cy="3656100"/>
          </a:xfrm>
          <a:prstGeom prst="rect">
            <a:avLst/>
          </a:prstGeom>
          <a:solidFill>
            <a:srgbClr val="008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Scientific Challenge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Middle Level 1st Place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1" name="Google Shape;26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1" y="166575"/>
            <a:ext cx="1982875" cy="119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0"/>
          <p:cNvSpPr txBox="1">
            <a:spLocks noGrp="1"/>
          </p:cNvSpPr>
          <p:nvPr>
            <p:ph type="body" idx="1"/>
          </p:nvPr>
        </p:nvSpPr>
        <p:spPr>
          <a:xfrm>
            <a:off x="311700" y="2004700"/>
            <a:ext cx="8520600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147-54050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 Wonders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Mercer Island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20"/>
          <p:cNvSpPr/>
          <p:nvPr/>
        </p:nvSpPr>
        <p:spPr>
          <a:xfrm>
            <a:off x="0" y="1487275"/>
            <a:ext cx="9144000" cy="3656100"/>
          </a:xfrm>
          <a:prstGeom prst="rect">
            <a:avLst/>
          </a:prstGeom>
          <a:solidFill>
            <a:srgbClr val="996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20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Renaissance Award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6" name="Google Shape;886;p120"/>
          <p:cNvSpPr txBox="1">
            <a:spLocks noGrp="1"/>
          </p:cNvSpPr>
          <p:nvPr>
            <p:ph type="body" idx="1"/>
          </p:nvPr>
        </p:nvSpPr>
        <p:spPr>
          <a:xfrm>
            <a:off x="311700" y="1637414"/>
            <a:ext cx="8520600" cy="3221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147-54050   </a:t>
            </a:r>
            <a:r>
              <a:rPr lang="en-US" sz="3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 Wonders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Mercer Island</a:t>
            </a: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This award is being given to the team for their impressive coding skills.  The team coded 3 animation scenes using Java Script and over 300 lines of code. Very impressive! Great job!</a:t>
            </a:r>
            <a:endParaRPr sz="1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87" name="Google Shape;887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125" y="179975"/>
            <a:ext cx="2675625" cy="2675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458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4"/>
          <p:cNvSpPr/>
          <p:nvPr/>
        </p:nvSpPr>
        <p:spPr>
          <a:xfrm>
            <a:off x="0" y="1487275"/>
            <a:ext cx="9144000" cy="3656100"/>
          </a:xfrm>
          <a:prstGeom prst="rect">
            <a:avLst/>
          </a:prstGeom>
          <a:solidFill>
            <a:srgbClr val="008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4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Scientific Challenge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Secondary Level 1st Place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3" name="Google Shape;29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1" y="166575"/>
            <a:ext cx="1982875" cy="119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4"/>
          <p:cNvSpPr txBox="1">
            <a:spLocks noGrp="1"/>
          </p:cNvSpPr>
          <p:nvPr>
            <p:ph type="body" idx="1"/>
          </p:nvPr>
        </p:nvSpPr>
        <p:spPr>
          <a:xfrm>
            <a:off x="311700" y="2004700"/>
            <a:ext cx="8520600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147-21941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Flannel Beans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Bremerton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24"/>
          <p:cNvSpPr/>
          <p:nvPr/>
        </p:nvSpPr>
        <p:spPr>
          <a:xfrm>
            <a:off x="0" y="-125"/>
            <a:ext cx="9144000" cy="5143500"/>
          </a:xfrm>
          <a:prstGeom prst="rect">
            <a:avLst/>
          </a:prstGeom>
          <a:solidFill>
            <a:srgbClr val="292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24"/>
          <p:cNvSpPr txBox="1">
            <a:spLocks noGrp="1"/>
          </p:cNvSpPr>
          <p:nvPr>
            <p:ph type="body" idx="1"/>
          </p:nvPr>
        </p:nvSpPr>
        <p:spPr>
          <a:xfrm>
            <a:off x="4863229" y="93024"/>
            <a:ext cx="3763500" cy="2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b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Team Managers!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 descr="A picture containing floor, person, person, standing&#10;&#10;Description automatically generated">
            <a:extLst>
              <a:ext uri="{FF2B5EF4-FFF2-40B4-BE49-F238E27FC236}">
                <a16:creationId xmlns:a16="http://schemas.microsoft.com/office/drawing/2014/main" id="{CECF5301-1672-4E0D-A43E-A48DCFE88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90"/>
          <a:stretch/>
        </p:blipFill>
        <p:spPr>
          <a:xfrm>
            <a:off x="5276676" y="2182105"/>
            <a:ext cx="2936606" cy="2767351"/>
          </a:xfrm>
          <a:prstGeom prst="rect">
            <a:avLst/>
          </a:prstGeom>
        </p:spPr>
      </p:pic>
      <p:pic>
        <p:nvPicPr>
          <p:cNvPr id="5" name="Picture 4" descr="A group of people wearing clothing&#10;&#10;Description automatically generated with medium confidence">
            <a:extLst>
              <a:ext uri="{FF2B5EF4-FFF2-40B4-BE49-F238E27FC236}">
                <a16:creationId xmlns:a16="http://schemas.microsoft.com/office/drawing/2014/main" id="{DA8D3F2A-2BB3-431C-9D32-B93CA6E84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69" y="233791"/>
            <a:ext cx="4434091" cy="467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63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0822591-257F-41AA-B930-AFC1D7036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198" y="598431"/>
            <a:ext cx="6565604" cy="39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75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2"/>
          <p:cNvSpPr/>
          <p:nvPr/>
        </p:nvSpPr>
        <p:spPr>
          <a:xfrm>
            <a:off x="0" y="1487275"/>
            <a:ext cx="9144000" cy="3656100"/>
          </a:xfrm>
          <a:prstGeom prst="rect">
            <a:avLst/>
          </a:prstGeom>
          <a:solidFill>
            <a:srgbClr val="ED1C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52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Fine Arts Challenge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Elementary Level 2nd Place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4" name="Google Shape;35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1" y="166575"/>
            <a:ext cx="1982875" cy="119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2"/>
          <p:cNvSpPr txBox="1">
            <a:spLocks noGrp="1"/>
          </p:cNvSpPr>
          <p:nvPr>
            <p:ph type="body" idx="1"/>
          </p:nvPr>
        </p:nvSpPr>
        <p:spPr>
          <a:xfrm>
            <a:off x="311700" y="2004700"/>
            <a:ext cx="8520600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147-43235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Dancing Taco Cats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Bainbridge Island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3"/>
          <p:cNvSpPr/>
          <p:nvPr/>
        </p:nvSpPr>
        <p:spPr>
          <a:xfrm>
            <a:off x="0" y="1487275"/>
            <a:ext cx="9144000" cy="3656100"/>
          </a:xfrm>
          <a:prstGeom prst="rect">
            <a:avLst/>
          </a:prstGeom>
          <a:solidFill>
            <a:srgbClr val="ED1C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3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Fine Arts Challenge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Elementary Level 1st Place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2" name="Google Shape;36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1" y="166575"/>
            <a:ext cx="1982875" cy="119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3"/>
          <p:cNvSpPr txBox="1">
            <a:spLocks noGrp="1"/>
          </p:cNvSpPr>
          <p:nvPr>
            <p:ph type="body" idx="1"/>
          </p:nvPr>
        </p:nvSpPr>
        <p:spPr>
          <a:xfrm>
            <a:off x="311700" y="2004700"/>
            <a:ext cx="8520600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147-59505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2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TigerS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Bellevue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4"/>
          <p:cNvSpPr/>
          <p:nvPr/>
        </p:nvSpPr>
        <p:spPr>
          <a:xfrm>
            <a:off x="0" y="1487275"/>
            <a:ext cx="9144000" cy="3656100"/>
          </a:xfrm>
          <a:prstGeom prst="rect">
            <a:avLst/>
          </a:prstGeom>
          <a:solidFill>
            <a:srgbClr val="ED1C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4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latin typeface="Montserrat"/>
                <a:ea typeface="Montserrat"/>
                <a:cs typeface="Montserrat"/>
                <a:sym typeface="Montserrat"/>
              </a:rPr>
              <a:t>Fine Arts Challenge</a:t>
            </a:r>
            <a:endParaRPr sz="26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latin typeface="Montserrat"/>
                <a:ea typeface="Montserrat"/>
                <a:cs typeface="Montserrat"/>
                <a:sym typeface="Montserrat"/>
              </a:rPr>
              <a:t>Middle Level 4th Place</a:t>
            </a:r>
            <a:endParaRPr sz="2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1" name="Google Shape;371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1" y="166575"/>
            <a:ext cx="1982875" cy="1191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63;p53">
            <a:extLst>
              <a:ext uri="{FF2B5EF4-FFF2-40B4-BE49-F238E27FC236}">
                <a16:creationId xmlns:a16="http://schemas.microsoft.com/office/drawing/2014/main" id="{C463FAF3-2775-408A-B98A-CD57A4FA36FC}"/>
              </a:ext>
            </a:extLst>
          </p:cNvPr>
          <p:cNvSpPr txBox="1">
            <a:spLocks/>
          </p:cNvSpPr>
          <p:nvPr/>
        </p:nvSpPr>
        <p:spPr>
          <a:xfrm>
            <a:off x="311700" y="2004700"/>
            <a:ext cx="8520600" cy="24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147-73690</a:t>
            </a: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Font typeface="Arial"/>
              <a:buNone/>
            </a:pPr>
            <a:r>
              <a:rPr lang="en-US" sz="42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DaBugs</a:t>
            </a:r>
            <a:endParaRPr lang="en-US"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/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Mt. Pleasant School - Washougal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5"/>
          <p:cNvSpPr/>
          <p:nvPr/>
        </p:nvSpPr>
        <p:spPr>
          <a:xfrm>
            <a:off x="0" y="1487275"/>
            <a:ext cx="9144000" cy="3656100"/>
          </a:xfrm>
          <a:prstGeom prst="rect">
            <a:avLst/>
          </a:prstGeom>
          <a:solidFill>
            <a:srgbClr val="ED1C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5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Fine Arts Challenge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Middle Level 3rd Place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8" name="Google Shape;378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1" y="166575"/>
            <a:ext cx="1982875" cy="119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5"/>
          <p:cNvSpPr txBox="1">
            <a:spLocks noGrp="1"/>
          </p:cNvSpPr>
          <p:nvPr>
            <p:ph type="body" idx="1"/>
          </p:nvPr>
        </p:nvSpPr>
        <p:spPr>
          <a:xfrm>
            <a:off x="0" y="2004700"/>
            <a:ext cx="9144000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147-40805  The Chicken Squad – Silverdale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147-68970 Musically Inclined – Mercer Island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6"/>
          <p:cNvSpPr/>
          <p:nvPr/>
        </p:nvSpPr>
        <p:spPr>
          <a:xfrm>
            <a:off x="0" y="1487275"/>
            <a:ext cx="9144000" cy="3656100"/>
          </a:xfrm>
          <a:prstGeom prst="rect">
            <a:avLst/>
          </a:prstGeom>
          <a:solidFill>
            <a:srgbClr val="ED1C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6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Fine Arts Challenge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Middle Level 2nd Place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6" name="Google Shape;386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1" y="166575"/>
            <a:ext cx="1982875" cy="119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6"/>
          <p:cNvSpPr txBox="1">
            <a:spLocks noGrp="1"/>
          </p:cNvSpPr>
          <p:nvPr>
            <p:ph type="body" idx="1"/>
          </p:nvPr>
        </p:nvSpPr>
        <p:spPr>
          <a:xfrm>
            <a:off x="311700" y="2004700"/>
            <a:ext cx="8520600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147-85138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Heroic Villains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Mercer Island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7"/>
          <p:cNvSpPr/>
          <p:nvPr/>
        </p:nvSpPr>
        <p:spPr>
          <a:xfrm>
            <a:off x="0" y="1487275"/>
            <a:ext cx="9144000" cy="3656100"/>
          </a:xfrm>
          <a:prstGeom prst="rect">
            <a:avLst/>
          </a:prstGeom>
          <a:solidFill>
            <a:srgbClr val="ED1C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7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Fine Arts Challenge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Middle Level 1st Place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4" name="Google Shape;39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1" y="166575"/>
            <a:ext cx="1982875" cy="119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7"/>
          <p:cNvSpPr txBox="1">
            <a:spLocks noGrp="1"/>
          </p:cNvSpPr>
          <p:nvPr>
            <p:ph type="body" idx="1"/>
          </p:nvPr>
        </p:nvSpPr>
        <p:spPr>
          <a:xfrm>
            <a:off x="311700" y="2004700"/>
            <a:ext cx="8520600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147-98544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Technical Difficulties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Mercer Island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5BA84-750A-4A1B-8F50-383F36A8E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792" y="599390"/>
            <a:ext cx="6562416" cy="394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85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7"/>
          <p:cNvSpPr/>
          <p:nvPr/>
        </p:nvSpPr>
        <p:spPr>
          <a:xfrm>
            <a:off x="0" y="1487275"/>
            <a:ext cx="9144000" cy="3656100"/>
          </a:xfrm>
          <a:prstGeom prst="rect">
            <a:avLst/>
          </a:prstGeom>
          <a:solidFill>
            <a:srgbClr val="00AA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7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Improvisational Challenge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Secondary Level 2nd Place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1" name="Google Shape;551;p77"/>
          <p:cNvSpPr txBox="1">
            <a:spLocks noGrp="1"/>
          </p:cNvSpPr>
          <p:nvPr>
            <p:ph type="body" idx="1"/>
          </p:nvPr>
        </p:nvSpPr>
        <p:spPr>
          <a:xfrm>
            <a:off x="311700" y="2004700"/>
            <a:ext cx="8520600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147-72535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Dark Mark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Mercer Island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2" name="Google Shape;552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1" y="166575"/>
            <a:ext cx="1982875" cy="11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8"/>
          <p:cNvSpPr/>
          <p:nvPr/>
        </p:nvSpPr>
        <p:spPr>
          <a:xfrm>
            <a:off x="0" y="1487275"/>
            <a:ext cx="9144000" cy="3656100"/>
          </a:xfrm>
          <a:prstGeom prst="rect">
            <a:avLst/>
          </a:prstGeom>
          <a:solidFill>
            <a:srgbClr val="00AA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8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Improvisational Challenge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Secondary Level 1st Place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9" name="Google Shape;559;p78"/>
          <p:cNvSpPr txBox="1">
            <a:spLocks noGrp="1"/>
          </p:cNvSpPr>
          <p:nvPr>
            <p:ph type="body" idx="1"/>
          </p:nvPr>
        </p:nvSpPr>
        <p:spPr>
          <a:xfrm>
            <a:off x="311700" y="2004700"/>
            <a:ext cx="8520600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147-95267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Mischief Mismanaged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Bainbridge Island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0" name="Google Shape;560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1" y="166575"/>
            <a:ext cx="1982875" cy="11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25"/>
          <p:cNvSpPr/>
          <p:nvPr/>
        </p:nvSpPr>
        <p:spPr>
          <a:xfrm>
            <a:off x="0" y="-125"/>
            <a:ext cx="9144000" cy="5143500"/>
          </a:xfrm>
          <a:prstGeom prst="rect">
            <a:avLst/>
          </a:prstGeom>
          <a:solidFill>
            <a:srgbClr val="292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25"/>
          <p:cNvSpPr txBox="1">
            <a:spLocks noGrp="1"/>
          </p:cNvSpPr>
          <p:nvPr>
            <p:ph type="body" idx="1"/>
          </p:nvPr>
        </p:nvSpPr>
        <p:spPr>
          <a:xfrm>
            <a:off x="5261950" y="1342350"/>
            <a:ext cx="3763500" cy="2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br>
              <a:rPr lang="en" sz="4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4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Parents &amp; Supporters!</a:t>
            </a:r>
            <a:endParaRPr sz="4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80A62E07-3B0E-4FFE-B9C3-3145AFEEB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63" y="1105786"/>
            <a:ext cx="4796837" cy="319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1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0A0229-4FC0-4A11-8CCA-3375E70DC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213" y="645928"/>
            <a:ext cx="6407573" cy="385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62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91"/>
          <p:cNvSpPr/>
          <p:nvPr/>
        </p:nvSpPr>
        <p:spPr>
          <a:xfrm>
            <a:off x="0" y="1487275"/>
            <a:ext cx="9144000" cy="3656100"/>
          </a:xfrm>
          <a:prstGeom prst="rect">
            <a:avLst/>
          </a:prstGeom>
          <a:solidFill>
            <a:srgbClr val="D439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91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Engineering Challenge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Middle Level 1st Place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0" name="Google Shape;660;p91"/>
          <p:cNvSpPr txBox="1">
            <a:spLocks noGrp="1"/>
          </p:cNvSpPr>
          <p:nvPr>
            <p:ph type="body" idx="1"/>
          </p:nvPr>
        </p:nvSpPr>
        <p:spPr>
          <a:xfrm>
            <a:off x="311700" y="2004700"/>
            <a:ext cx="8520600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147-62311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 Haven’t Decided Yet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Mercer Island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1" name="Google Shape;661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1" y="166575"/>
            <a:ext cx="1982875" cy="11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95"/>
          <p:cNvSpPr/>
          <p:nvPr/>
        </p:nvSpPr>
        <p:spPr>
          <a:xfrm>
            <a:off x="0" y="1487275"/>
            <a:ext cx="9144000" cy="3656100"/>
          </a:xfrm>
          <a:prstGeom prst="rect">
            <a:avLst/>
          </a:prstGeom>
          <a:solidFill>
            <a:srgbClr val="D439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5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Engineering Challenge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Secondary Level 1st Place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2" name="Google Shape;692;p95"/>
          <p:cNvSpPr txBox="1">
            <a:spLocks noGrp="1"/>
          </p:cNvSpPr>
          <p:nvPr>
            <p:ph type="body" idx="1"/>
          </p:nvPr>
        </p:nvSpPr>
        <p:spPr>
          <a:xfrm>
            <a:off x="311700" y="2004700"/>
            <a:ext cx="8520600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147-27976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Hark </a:t>
            </a:r>
            <a:r>
              <a:rPr lang="en-US" sz="42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Medlee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Mercer Island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3" name="Google Shape;693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1" y="166575"/>
            <a:ext cx="1982875" cy="11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19"/>
          <p:cNvSpPr/>
          <p:nvPr/>
        </p:nvSpPr>
        <p:spPr>
          <a:xfrm>
            <a:off x="0" y="1487275"/>
            <a:ext cx="9144000" cy="3656100"/>
          </a:xfrm>
          <a:prstGeom prst="rect">
            <a:avLst/>
          </a:prstGeom>
          <a:solidFill>
            <a:srgbClr val="996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119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DaVinci Award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8" name="Google Shape;878;p119"/>
          <p:cNvSpPr txBox="1">
            <a:spLocks noGrp="1"/>
          </p:cNvSpPr>
          <p:nvPr>
            <p:ph type="body" idx="1"/>
          </p:nvPr>
        </p:nvSpPr>
        <p:spPr>
          <a:xfrm>
            <a:off x="180753" y="1665819"/>
            <a:ext cx="8963247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      147-27976     </a:t>
            </a:r>
            <a:r>
              <a:rPr lang="en-US" sz="3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Mark </a:t>
            </a:r>
            <a:r>
              <a:rPr lang="en-US" sz="32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Medlee</a:t>
            </a:r>
            <a:endParaRPr sz="3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Mercer Island</a:t>
            </a: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Not only did this team meet the required challenge of every team member being in a separate video window/separate room, but they also  used it to enhance the presentation of their solution.  They ach</a:t>
            </a:r>
            <a:r>
              <a:rPr lang="en-US" sz="16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lang="en" sz="1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ved this without special editing or video effects.  They took the challenges of video instant challenge and made it work to their advantage.</a:t>
            </a:r>
            <a:endParaRPr sz="1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9" name="Google Shape;879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77225"/>
            <a:ext cx="2675625" cy="267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B1C8E349-391D-4CE8-B692-94ABFB2D1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999" y="642192"/>
            <a:ext cx="6420002" cy="38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05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08"/>
          <p:cNvSpPr/>
          <p:nvPr/>
        </p:nvSpPr>
        <p:spPr>
          <a:xfrm>
            <a:off x="0" y="1487275"/>
            <a:ext cx="9144000" cy="3656100"/>
          </a:xfrm>
          <a:prstGeom prst="rect">
            <a:avLst/>
          </a:prstGeom>
          <a:solidFill>
            <a:srgbClr val="6629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8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Service Learning Challenge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Middle Level 1st Place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3" name="Google Shape;793;p108"/>
          <p:cNvSpPr txBox="1">
            <a:spLocks noGrp="1"/>
          </p:cNvSpPr>
          <p:nvPr>
            <p:ph type="body" idx="1"/>
          </p:nvPr>
        </p:nvSpPr>
        <p:spPr>
          <a:xfrm>
            <a:off x="311700" y="2004700"/>
            <a:ext cx="8520600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147-29541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2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Didiots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Mercer Island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4" name="Google Shape;794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1" y="166575"/>
            <a:ext cx="1982875" cy="11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12"/>
          <p:cNvSpPr/>
          <p:nvPr/>
        </p:nvSpPr>
        <p:spPr>
          <a:xfrm>
            <a:off x="0" y="1487275"/>
            <a:ext cx="9144000" cy="3656100"/>
          </a:xfrm>
          <a:prstGeom prst="rect">
            <a:avLst/>
          </a:prstGeom>
          <a:solidFill>
            <a:srgbClr val="6629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112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Service Learning Challenge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Secondary Level 1st Place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5" name="Google Shape;825;p112"/>
          <p:cNvSpPr txBox="1">
            <a:spLocks noGrp="1"/>
          </p:cNvSpPr>
          <p:nvPr>
            <p:ph type="body" idx="1"/>
          </p:nvPr>
        </p:nvSpPr>
        <p:spPr>
          <a:xfrm>
            <a:off x="311700" y="2004700"/>
            <a:ext cx="8520600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147-09346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Toast to Bread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Mercer Island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6" name="Google Shape;826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1" y="166575"/>
            <a:ext cx="1982875" cy="11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29"/>
          <p:cNvSpPr txBox="1">
            <a:spLocks noGrp="1"/>
          </p:cNvSpPr>
          <p:nvPr>
            <p:ph type="ctrTitle"/>
          </p:nvPr>
        </p:nvSpPr>
        <p:spPr>
          <a:xfrm>
            <a:off x="910725" y="1847775"/>
            <a:ext cx="7101900" cy="2052600"/>
          </a:xfrm>
          <a:prstGeom prst="rect">
            <a:avLst/>
          </a:prstGeom>
          <a:effectLst>
            <a:outerShdw blurRad="42863" algn="bl" rotWithShape="0">
              <a:srgbClr val="000000">
                <a:alpha val="6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latin typeface="Montserrat Black"/>
                <a:ea typeface="Montserrat Black"/>
                <a:cs typeface="Montserrat Black"/>
                <a:sym typeface="Montserrat Black"/>
              </a:rPr>
              <a:t>Congratulations Teams!</a:t>
            </a:r>
            <a:endParaRPr sz="59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23"/>
          <p:cNvSpPr/>
          <p:nvPr/>
        </p:nvSpPr>
        <p:spPr>
          <a:xfrm>
            <a:off x="0" y="-125"/>
            <a:ext cx="9144000" cy="5143500"/>
          </a:xfrm>
          <a:prstGeom prst="rect">
            <a:avLst/>
          </a:prstGeom>
          <a:solidFill>
            <a:srgbClr val="292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23"/>
          <p:cNvSpPr txBox="1">
            <a:spLocks noGrp="1"/>
          </p:cNvSpPr>
          <p:nvPr>
            <p:ph type="body" idx="1"/>
          </p:nvPr>
        </p:nvSpPr>
        <p:spPr>
          <a:xfrm>
            <a:off x="5261950" y="1618325"/>
            <a:ext cx="3763500" cy="16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sz="4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Volunteers!</a:t>
            </a:r>
            <a:endParaRPr sz="4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 descr="A picture containing person, ground, floor, group&#10;&#10;Description automatically generated">
            <a:extLst>
              <a:ext uri="{FF2B5EF4-FFF2-40B4-BE49-F238E27FC236}">
                <a16:creationId xmlns:a16="http://schemas.microsoft.com/office/drawing/2014/main" id="{FC2EF0A9-9195-49FB-9D9F-2597CE0F4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15" y="879361"/>
            <a:ext cx="4965035" cy="352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1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23"/>
          <p:cNvSpPr/>
          <p:nvPr/>
        </p:nvSpPr>
        <p:spPr>
          <a:xfrm>
            <a:off x="0" y="-125"/>
            <a:ext cx="9144000" cy="5143500"/>
          </a:xfrm>
          <a:prstGeom prst="rect">
            <a:avLst/>
          </a:prstGeom>
          <a:solidFill>
            <a:srgbClr val="292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23"/>
          <p:cNvSpPr txBox="1">
            <a:spLocks noGrp="1"/>
          </p:cNvSpPr>
          <p:nvPr>
            <p:ph type="body" idx="1"/>
          </p:nvPr>
        </p:nvSpPr>
        <p:spPr>
          <a:xfrm>
            <a:off x="287079" y="808074"/>
            <a:ext cx="8738371" cy="24668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</a:rPr>
              <a:t>D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ue to lower number of teams this year, all teams will advance to the Affiliate Tournament.  Registration for the Affiliate Tournament opens on February 27 and closes o March 4.</a:t>
            </a:r>
            <a:endParaRPr sz="42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2359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DEE4F0-1912-4610-9615-701BAFD39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85" y="547810"/>
            <a:ext cx="6734029" cy="404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41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0" y="1487275"/>
            <a:ext cx="9144000" cy="36561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Technical Challenge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Elementary Level 2nd Place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2004700"/>
            <a:ext cx="8520600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147-12772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 Masters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Seabury - Tacoma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66575"/>
            <a:ext cx="1982875" cy="11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/>
          <p:nvPr/>
        </p:nvSpPr>
        <p:spPr>
          <a:xfrm>
            <a:off x="0" y="1487275"/>
            <a:ext cx="9144000" cy="36561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Technical Challenge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Elementary Level 1st Place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1" y="1730380"/>
            <a:ext cx="8520600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147-54879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Clever Fuzzy Cats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Mt. Pleasant School - Washougal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66575"/>
            <a:ext cx="1982875" cy="11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/>
          <p:nvPr/>
        </p:nvSpPr>
        <p:spPr>
          <a:xfrm>
            <a:off x="0" y="1487275"/>
            <a:ext cx="9144000" cy="36561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023100" y="284200"/>
            <a:ext cx="58092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Technical Challenge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Middle Level 3rd Place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2004700"/>
            <a:ext cx="8520600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147-62532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St. Rose School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Longview</a:t>
            </a:r>
            <a:endParaRPr sz="4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66575"/>
            <a:ext cx="1982875" cy="11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11075</TotalTime>
  <Words>550</Words>
  <Application>Microsoft Office PowerPoint</Application>
  <PresentationFormat>On-screen Show (16:9)</PresentationFormat>
  <Paragraphs>133</Paragraphs>
  <Slides>37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Montserrat</vt:lpstr>
      <vt:lpstr>Montserrat Black</vt:lpstr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Technical Challenge Elementary Level 2nd Place</vt:lpstr>
      <vt:lpstr>Technical Challenge Elementary Level 1st Place</vt:lpstr>
      <vt:lpstr>Technical Challenge Middle Level 3rd Place</vt:lpstr>
      <vt:lpstr>Technical Challenge Middle Level 2nd Place</vt:lpstr>
      <vt:lpstr>Technical Challenge Middle Level 1st Place</vt:lpstr>
      <vt:lpstr>Technical Challenge Secondary Level 2nd Place</vt:lpstr>
      <vt:lpstr>Technical Challenge Secondary Level 1st Place</vt:lpstr>
      <vt:lpstr>Renaissance Award</vt:lpstr>
      <vt:lpstr>PowerPoint Presentation</vt:lpstr>
      <vt:lpstr>Scientific Challenge Elementary Level 1st Place</vt:lpstr>
      <vt:lpstr>Scientific Challenge Middle Level 1st Place</vt:lpstr>
      <vt:lpstr>Renaissance Award</vt:lpstr>
      <vt:lpstr>Scientific Challenge Secondary Level 1st Place</vt:lpstr>
      <vt:lpstr>PowerPoint Presentation</vt:lpstr>
      <vt:lpstr>Fine Arts Challenge Elementary Level 2nd Place</vt:lpstr>
      <vt:lpstr>Fine Arts Challenge Elementary Level 1st Place</vt:lpstr>
      <vt:lpstr>Fine Arts Challenge Middle Level 4th Place</vt:lpstr>
      <vt:lpstr>Fine Arts Challenge Middle Level 3rd Place</vt:lpstr>
      <vt:lpstr>Fine Arts Challenge Middle Level 2nd Place</vt:lpstr>
      <vt:lpstr>Fine Arts Challenge Middle Level 1st Place</vt:lpstr>
      <vt:lpstr>PowerPoint Presentation</vt:lpstr>
      <vt:lpstr>Improvisational Challenge Secondary Level 2nd Place</vt:lpstr>
      <vt:lpstr>Improvisational Challenge Secondary Level 1st Place</vt:lpstr>
      <vt:lpstr>PowerPoint Presentation</vt:lpstr>
      <vt:lpstr>Engineering Challenge Middle Level 1st Place</vt:lpstr>
      <vt:lpstr>Engineering Challenge Secondary Level 1st Place</vt:lpstr>
      <vt:lpstr>DaVinci Award</vt:lpstr>
      <vt:lpstr>PowerPoint Presentation</vt:lpstr>
      <vt:lpstr>Service Learning Challenge Middle Level 1st Place</vt:lpstr>
      <vt:lpstr>Service Learning Challenge Secondary Level 1st Place</vt:lpstr>
      <vt:lpstr>Congratulations Teams!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Show Will Begin at X:XX!</dc:title>
  <dc:creator>Jennifer Roger</dc:creator>
  <cp:lastModifiedBy>Cathy Lee Adams</cp:lastModifiedBy>
  <cp:revision>16</cp:revision>
  <dcterms:modified xsi:type="dcterms:W3CDTF">2021-02-27T20:27:21Z</dcterms:modified>
</cp:coreProperties>
</file>