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9144000" cy="5143500" type="screen16x9"/>
  <p:notesSz cx="6858000" cy="9144000"/>
  <p:embeddedFontLst>
    <p:embeddedFont>
      <p:font typeface="Calibri" panose="020F0502020204030204" pitchFamily="34" charset="0"/>
      <p:regular r:id="rId83"/>
      <p:bold r:id="rId84"/>
      <p:italic r:id="rId85"/>
      <p:boldItalic r:id="rId86"/>
    </p:embeddedFont>
    <p:embeddedFont>
      <p:font typeface="Montserrat" panose="020B0604020202020204"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0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2.fntdata"/><Relationship Id="rId89"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90"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Text Slide </a:t>
            </a:r>
            <a:endParaRPr/>
          </a:p>
          <a:p>
            <a:pPr marL="0" lvl="0" indent="0" algn="l" rtl="0">
              <a:lnSpc>
                <a:spcPct val="100000"/>
              </a:lnSpc>
              <a:spcBef>
                <a:spcPts val="0"/>
              </a:spcBef>
              <a:spcAft>
                <a:spcPts val="0"/>
              </a:spcAft>
              <a:buSzPts val="1100"/>
              <a:buNone/>
            </a:pPr>
            <a:r>
              <a:rPr lang="en"/>
              <a:t>🍐 To edit the type of question, go back to the "Ask Students a Question" in the Pear Deck sidebar.</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Text Slide </a:t>
            </a:r>
            <a:endParaRPr/>
          </a:p>
          <a:p>
            <a:pPr marL="0" lvl="0" indent="0" algn="l" rtl="0">
              <a:lnSpc>
                <a:spcPct val="100000"/>
              </a:lnSpc>
              <a:spcBef>
                <a:spcPts val="0"/>
              </a:spcBef>
              <a:spcAft>
                <a:spcPts val="0"/>
              </a:spcAft>
              <a:buSzPts val="1100"/>
              <a:buNone/>
            </a:pPr>
            <a:r>
              <a:rPr lang="en"/>
              <a:t>🍐 To edit the type of question, go back to the "Ask Students a Question" in the Pear Deck sidebar.</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f4436865c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f4436865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f4436865c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bf4436865c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Number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bf4436865c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bf4436865c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f4436865c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bf4436865c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f4436865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bf4436865c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f4436865c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bf4436865c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f4436865c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bf4436865c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bf4436865c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bf4436865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f4436865c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f4436865c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c18a82665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c18a82665b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c18a82665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c18a82665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bf4436865c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bf4436865c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18a82665b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18a82665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bf4436865c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bf4436865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This is a Pear Deck Text Slide </a:t>
            </a:r>
            <a:endParaRPr/>
          </a:p>
          <a:p>
            <a:pPr marL="0" lvl="0" indent="0" algn="l" rtl="0">
              <a:lnSpc>
                <a:spcPct val="100000"/>
              </a:lnSpc>
              <a:spcBef>
                <a:spcPts val="0"/>
              </a:spcBef>
              <a:spcAft>
                <a:spcPts val="0"/>
              </a:spcAft>
              <a:buSzPts val="1100"/>
              <a:buNone/>
            </a:pPr>
            <a:r>
              <a:rPr lang="en"/>
              <a:t>🍐 To edit the type of question, go back to the "Ask Students a Question" in the Pear Deck sidebar.</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bf4436865c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bf4436865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c18a82665b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c18a82665b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c18a82665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c18a82665b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c18a82665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c18a82665b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bf4436865c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bf4436865c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c18a82665b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c18a82665b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bf4436865c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bf4436865c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3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18a82665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c18a82665b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c18a82665b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c18a82665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bf4436865c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bf4436865c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c18a82665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c18a82665b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f4436865c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f4436865c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c18a82665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gc18a82665b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c18a82665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gc18a82665b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c18a82665b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c18a82665b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bf4436865c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bf4436865c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4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c18a82665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gc18a82665b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c18a82665b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gc18a82665b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c18a82665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gc18a82665b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c18a82665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gc18a82665b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f4436865c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f4436865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c18a82665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gc18a82665b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c18a82665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gc18a82665b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c18a82665b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gc18a82665b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bf4436865c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bf4436865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c18a82665b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c18a82665b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bf4436865c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bf4436865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bf443686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2" name="Google Shape;542;gbf4436865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bf4436865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0" name="Google Shape;550;gbf4436865c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f4436865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Google Shape;558;gbf4436865c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6" name="Google Shape;566;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bf4436865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gbf4436865c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bf4436865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gbf4436865c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bf4436865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gbf4436865c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bf4436865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gbf4436865c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bf4436865c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bf4436865c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bf4436865c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gbf4436865c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1" name="Google Shape;621;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bf4436865c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gbf4436865c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bf4436865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gbf4436865c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f4436865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5" name="Google Shape;645;gbf4436865c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bf4436865c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bf4436865c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4" name="Google Shape;44;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8" name="Google Shape;28;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2" name="Google Shape;3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6" name="Google Shape;36;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7" name="Google Shape;37;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8" name="Google Shape;3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1" name="Google Shape;4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dontchangethislink.peardeckmagic.zone?eyJ0eXBlIjoiZ29vZ2xlLXNsaWRlcy1hZGRvbi1yZXNwb25zZS1mb290ZXIiLCJsYXN0RWRpdGVkQnkiOiIxMTgyNDgzMTg4ODI3NjM1NDcwMTUiLCJwcmVzZW50YXRpb25JZCI6IjFzNHk4Qk5PN0ZWZVlfYWtHb0tMOXMtaW12RUtJakNycG9rSzdXN1BkTDE0IiwiY29udGVudElkIjoiY3VzdG9tLXJlc3BvbnNlLWZyZWVSZXNwb25zZS10ZXh0Iiwic2xpZGVJZCI6InAzIiwiY29udGVudEluc3RhbmNlSWQiOiIxczR5OEJOTzdGVmVZX2FrR29LTDlzLWltdkVLSWpDcnBva0s3VzdQZEwxNC8zNzk4N2VmMS01NGVmLTQ5MjYtYTRlYy1iMWVmMzk4YjJmNDIifQ==pearId=magic-pear-metadata-identifier"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dontchangethislink.peardeckmagic.zone?eyJ0eXBlIjoiZ29vZ2xlLXNsaWRlcy1hZGRvbi1yZXNwb25zZS1mb290ZXIiLCJsYXN0RWRpdGVkQnkiOiIxMTgyNDgzMTg4ODI3NjM1NDcwMTUiLCJwcmVzZW50YXRpb25JZCI6IjFzNHk4Qk5PN0ZWZVlfYWtHb0tMOXMtaW12RUtJakNycG9rSzdXN1BkTDE0IiwiY29udGVudElkIjoiY3VzdG9tLXJlc3BvbnNlLWZyZWVSZXNwb25zZS10ZXh0Iiwic2xpZGVJZCI6InAyIiwiY29udGVudEluc3RhbmNlSWQiOiIxczR5OEJOTzdGVmVZX2FrR29LTDlzLWltdkVLSWpDcnBva0s3VzdQZEwxNC82ODk2Y2ViNC02YTEzLTQ4ZDEtYjFlMS1kZDgyYjgwNzgyMTEifQ==pearId=magic-pear-metadata-identifier"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dontchangethislink.peardeckmagic.zone?eyJ0eXBlIjoiZnJlZVJlc3BvbnNlLW51bWJlciIsImRyYWdnYWJsZXMiOlt7ImlkIjoiZHJhZ2dhYmxlMCIsInR5cGUiOiJpY29uIiwiaWNvbiI6eyJpZCI6ImRlZmF1bHQtY2lyY2xlIn0sImNvbG9yIjoiI0Q1MUQyOCJ9XSwiZHJhZ2dhYmxlU2l6ZSI6MTIuNTUsImVtYmVkZGFibGVVcmwiOiJodHRwczovLyIsImFuc3dlcnMiOltdfQ==pearId=magic-pear-shape-identifie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dontchangethislink.peardeckmagic.zone?eyJ0eXBlIjoiZ29vZ2xlLXNsaWRlcy1hZGRvbi1yZXNwb25zZS1mb290ZXIiLCJsYXN0RWRpdGVkQnkiOiIxMTgyNDgzMTg4ODI3NjM1NDcwMTUiLCJwcmVzZW50YXRpb25JZCI6IjFzNHk4Qk5PN0ZWZVlfYWtHb0tMOXMtaW12RUtJakNycG9rSzdXN1BkTDE0IiwiY29udGVudElkIjoiY3VzdG9tLXJlc3BvbnNlLWZyZWVSZXNwb25zZS1udW1iZXIiLCJzbGlkZUlkIjoiZ2MxOGE4MjY2NWJfMF8xMzciLCJjb250ZW50SW5zdGFuY2VJZCI6IjFzNHk4Qk5PN0ZWZVlfYWtHb0tMOXMtaW12RUtJakNycG9rSzdXN1BkTDE0LzI4MmRjNzQxLTk3ZTgtNDliMy1hNDUzLTdmZjAxMjQ2MmQwYSJ9pearId=magic-pear-metadata-identifier"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dontchangethislink.peardeckmagic.zone?eyJ0eXBlIjoiZ29vZ2xlLXNsaWRlcy1hZGRvbi1yZXNwb25zZS1mb290ZXIiLCJsYXN0RWRpdGVkQnkiOiIxMTgyNDgzMTg4ODI3NjM1NDcwMTUiLCJwcmVzZW50YXRpb25JZCI6IjFzNHk4Qk5PN0ZWZVlfYWtHb0tMOXMtaW12RUtJakNycG9rSzdXN1BkTDE0IiwiY29udGVudElkIjoiY3VzdG9tLXJlc3BvbnNlLWZyZWVSZXNwb25zZS10ZXh0Iiwic2xpZGVJZCI6ImdjMThhODI2NjViXzBfMjIiLCJjb250ZW50SW5zdGFuY2VJZCI6IjFzNHk4Qk5PN0ZWZVlfYWtHb0tMOXMtaW12RUtJakNycG9rSzdXN1BkTDE0L2EyMDU5YmE5LTRlZDUtNDJiOC04ZDQyLTc1OWZkZTRjZTVkZiJ9pearId=magic-pear-metadata-identifier"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dontchangethislink.peardeckmagic.zone?eyJ0eXBlIjoiZ29vZ2xlLXNsaWRlcy1hZGRvbi1yZXNwb25zZS1mb290ZXIiLCJsYXN0RWRpdGVkQnkiOiIxMTgyNDgzMTg4ODI3NjM1NDcwMTUiLCJwcmVzZW50YXRpb25JZCI6IjFzNHk4Qk5PN0ZWZVlfYWtHb0tMOXMtaW12RUtJakNycG9rSzdXN1BkTDE0IiwiY29udGVudElkIjoiY3VzdG9tLXJlc3BvbnNlLWZyZWVSZXNwb25zZS10ZXh0Iiwic2xpZGVJZCI6InAyNCIsImNvbnRlbnRJbnN0YW5jZUlkIjoiMXM0eThCTk83RlZlWV9ha0dvS0w5cy1pbXZFS0lqQ3Jwb2tLN1c3UGRMMTQvNWY1YzA3MGItZmE1ZS00ZjY1LThjMjUtMjYzNzRjYTZjNGZmIn0=pearId=magic-pear-metadata-identifie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dontchangethislink.peardeckmagic.zone?eyJ0eXBlIjoiZ29vZ2xlLXNsaWRlcy1hZGRvbi1yZXNwb25zZS1mb290ZXIiLCJsYXN0RWRpdGVkQnkiOiIxMTgyNDgzMTg4ODI3NjM1NDcwMTUiLCJwcmVzZW50YXRpb25JZCI6IjFzNHk4Qk5PN0ZWZVlfYWtHb0tMOXMtaW12RUtJakNycG9rSzdXN1BkTDE0IiwiY29udGVudElkIjoiY3VzdG9tLXJlc3BvbnNlLWZyZWVSZXNwb25zZS10ZXh0Iiwic2xpZGVJZCI6ImdjMThhODI2NjViXzBfMTYyIiwiY29udGVudEluc3RhbmNlSWQiOiIxczR5OEJOTzdGVmVZX2FrR29LTDlzLWltdkVLSWpDcnBva0s3VzdQZEwxNC83YjZkZGJjNy1lZWMwLTQ4MDktOGQwNi0wZjM3M2ZjZGYxOGEifQ==pearId=magic-pear-metadata-identifier" TargetMode="Externa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dontchangethislink.peardeckmagic.zone?eyJ0eXBlIjoiZ29vZ2xlLXNsaWRlcy1hZGRvbi1yZXNwb25zZS1mb290ZXIiLCJsYXN0RWRpdGVkQnkiOiIxMTgyNDgzMTg4ODI3NjM1NDcwMTUiLCJwcmVzZW50YXRpb25JZCI6IjFzNHk4Qk5PN0ZWZVlfYWtHb0tMOXMtaW12RUtJakNycG9rSzdXN1BkTDE0IiwiY29udGVudElkIjoiY3VzdG9tLXJlc3BvbnNlLWZyZWVSZXNwb25zZS10ZXh0Iiwic2xpZGVJZCI6ImdjMThhODI2NjViXzBfMTQyIiwiY29udGVudEluc3RhbmNlSWQiOiIxczR5OEJOTzdGVmVZX2FrR29LTDlzLWltdkVLSWpDcnBva0s3VzdQZEwxNC83MDQ2OGI0Ni1mODIwLTRmMzEtODQ4NS1jNWJhODJmNzFmYjMifQ==pearId=magic-pear-metadata-identifier" TargetMode="Externa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dontchangethislink.peardeckmagic.zone?eyJ0eXBlIjoiZ29vZ2xlLXNsaWRlcy1hZGRvbi1yZXNwb25zZS1mb290ZXIiLCJsYXN0RWRpdGVkQnkiOiIxMTgyNDgzMTg4ODI3NjM1NDcwMTUiLCJwcmVzZW50YXRpb25JZCI6IjFzNHk4Qk5PN0ZWZVlfYWtHb0tMOXMtaW12RUtJakNycG9rSzdXN1BkTDE0IiwiY29udGVudElkIjoiY3VzdG9tLXJlc3BvbnNlLWZyZWVSZXNwb25zZS10ZXh0Iiwic2xpZGVJZCI6ImdjMThhODI2NjViXzBfMTQ3IiwiY29udGVudEluc3RhbmNlSWQiOiIxczR5OEJOTzdGVmVZX2FrR29LTDlzLWltdkVLSWpDcnBva0s3VzdQZEwxNC80M2ZhZTI5MC0xZWUwLTRmMTAtYmVhZi0zYzFiYjUxZmE5ZDUifQ==pearId=magic-pear-metadata-identifier" TargetMode="Externa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dontchangethislink.peardeckmagic.zone?eyJ0eXBlIjoiZ29vZ2xlLXNsaWRlcy1hZGRvbi1yZXNwb25zZS1mb290ZXIiLCJsYXN0RWRpdGVkQnkiOiIxMTgyNDgzMTg4ODI3NjM1NDcwMTUiLCJwcmVzZW50YXRpb25JZCI6IjFzNHk4Qk5PN0ZWZVlfYWtHb0tMOXMtaW12RUtJakNycG9rSzdXN1BkTDE0IiwiY29udGVudElkIjoiY3VzdG9tLXJlc3BvbnNlLWZyZWVSZXNwb25zZS10ZXh0Iiwic2xpZGVJZCI6ImdjMThhODI2NjViXzBfMTUyIiwiY29udGVudEluc3RhbmNlSWQiOiIxczR5OEJOTzdGVmVZX2FrR29LTDlzLWltdkVLSWpDcnBva0s3VzdQZEwxNC9hMTllOTM1Ny03MTY4LTRkMDUtOWY3My0xYTI2ZmNiODIxNWIifQ==pearId=magic-pear-metadata-identifier" TargetMode="Externa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dontchangethislink.peardeckmagic.zone?eyJ0eXBlIjoiZ29vZ2xlLXNsaWRlcy1hZGRvbi1yZXNwb25zZS1mb290ZXIiLCJsYXN0RWRpdGVkQnkiOiIxMTgyNDgzMTg4ODI3NjM1NDcwMTUiLCJwcmVzZW50YXRpb25JZCI6IjFzNHk4Qk5PN0ZWZVlfYWtHb0tMOXMtaW12RUtJakNycG9rSzdXN1BkTDE0IiwiY29udGVudElkIjoiY3VzdG9tLXJlc3BvbnNlLWZyZWVSZXNwb25zZS10ZXh0Iiwic2xpZGVJZCI6ImdjMThhODI2NjViXzBfMTU3IiwiY29udGVudEluc3RhbmNlSWQiOiIxczR5OEJOTzdGVmVZX2FrR29LTDlzLWltdkVLSWpDcnBva0s3VzdQZEwxNC9lZTM3Y2YzMC00MjBmLTRjZDctOWZiYS0wMDNiNDFlNjc2YzgifQ==pearId=magic-pear-metadata-identifier" TargetMode="External"/><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p:nvPr/>
        </p:nvSpPr>
        <p:spPr>
          <a:xfrm>
            <a:off x="481123" y="3277635"/>
            <a:ext cx="81819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4000">
                <a:solidFill>
                  <a:schemeClr val="dk1"/>
                </a:solidFill>
              </a:rPr>
              <a:t>Region A</a:t>
            </a:r>
            <a:r>
              <a:rPr lang="en" sz="4000" b="0" i="0" u="none" strike="noStrike" cap="none">
                <a:solidFill>
                  <a:schemeClr val="dk1"/>
                </a:solidFill>
                <a:latin typeface="Arial"/>
                <a:ea typeface="Arial"/>
                <a:cs typeface="Arial"/>
                <a:sym typeface="Arial"/>
              </a:rPr>
              <a:t> Tournament</a:t>
            </a:r>
            <a:endParaRPr/>
          </a:p>
          <a:p>
            <a:pPr marL="0" marR="0" lvl="0" indent="0" algn="ctr" rtl="0">
              <a:lnSpc>
                <a:spcPct val="100000"/>
              </a:lnSpc>
              <a:spcBef>
                <a:spcPts val="0"/>
              </a:spcBef>
              <a:spcAft>
                <a:spcPts val="0"/>
              </a:spcAft>
              <a:buNone/>
            </a:pPr>
            <a:r>
              <a:rPr lang="en" sz="4000" b="0" i="0" u="none" strike="noStrike" cap="none">
                <a:solidFill>
                  <a:schemeClr val="dk1"/>
                </a:solidFill>
                <a:latin typeface="Arial"/>
                <a:ea typeface="Arial"/>
                <a:cs typeface="Arial"/>
                <a:sym typeface="Arial"/>
              </a:rPr>
              <a:t>February 27, 2021</a:t>
            </a:r>
            <a:endParaRPr/>
          </a:p>
        </p:txBody>
      </p:sp>
      <p:pic>
        <p:nvPicPr>
          <p:cNvPr id="51" name="Google Shape;51;p12"/>
          <p:cNvPicPr preferRelativeResize="0"/>
          <p:nvPr/>
        </p:nvPicPr>
        <p:blipFill rotWithShape="1">
          <a:blip r:embed="rId3">
            <a:alphaModFix/>
          </a:blip>
          <a:srcRect/>
          <a:stretch/>
        </p:blipFill>
        <p:spPr>
          <a:xfrm>
            <a:off x="1302487" y="0"/>
            <a:ext cx="6055243" cy="28937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p:nvPr/>
        </p:nvSpPr>
        <p:spPr>
          <a:xfrm>
            <a:off x="0" y="-125"/>
            <a:ext cx="9144000" cy="5143500"/>
          </a:xfrm>
          <a:prstGeom prst="rect">
            <a:avLst/>
          </a:prstGeom>
          <a:solidFill>
            <a:srgbClr val="2923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1"/>
          <p:cNvSpPr txBox="1">
            <a:spLocks noGrp="1"/>
          </p:cNvSpPr>
          <p:nvPr>
            <p:ph type="body" idx="1"/>
          </p:nvPr>
        </p:nvSpPr>
        <p:spPr>
          <a:xfrm>
            <a:off x="5261950" y="1618325"/>
            <a:ext cx="3763500" cy="165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Thank You</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Volunteers!</a:t>
            </a:r>
            <a:endParaRPr sz="4200" b="1">
              <a:solidFill>
                <a:srgbClr val="FFFFFF"/>
              </a:solidFill>
              <a:latin typeface="Montserrat"/>
              <a:ea typeface="Montserrat"/>
              <a:cs typeface="Montserrat"/>
              <a:sym typeface="Montserrat"/>
            </a:endParaRPr>
          </a:p>
        </p:txBody>
      </p:sp>
      <p:pic>
        <p:nvPicPr>
          <p:cNvPr id="117" name="Google Shape;117;p21" descr="A picture containing person, ground, floor, group&#10;&#10;Description automatically generated"/>
          <p:cNvPicPr preferRelativeResize="0"/>
          <p:nvPr/>
        </p:nvPicPr>
        <p:blipFill rotWithShape="1">
          <a:blip r:embed="rId3">
            <a:alphaModFix/>
          </a:blip>
          <a:srcRect/>
          <a:stretch/>
        </p:blipFill>
        <p:spPr>
          <a:xfrm>
            <a:off x="296915" y="879361"/>
            <a:ext cx="4965035" cy="3525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p:nvPr/>
        </p:nvSpPr>
        <p:spPr>
          <a:xfrm>
            <a:off x="0" y="-125"/>
            <a:ext cx="9144000" cy="5143500"/>
          </a:xfrm>
          <a:prstGeom prst="rect">
            <a:avLst/>
          </a:prstGeom>
          <a:solidFill>
            <a:srgbClr val="2923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2"/>
          <p:cNvSpPr txBox="1">
            <a:spLocks noGrp="1"/>
          </p:cNvSpPr>
          <p:nvPr>
            <p:ph type="body" idx="1"/>
          </p:nvPr>
        </p:nvSpPr>
        <p:spPr>
          <a:xfrm>
            <a:off x="381425" y="298950"/>
            <a:ext cx="8009400" cy="180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 sz="4200" b="1">
                <a:solidFill>
                  <a:srgbClr val="FFFFFF"/>
                </a:solidFill>
                <a:latin typeface="Montserrat"/>
                <a:ea typeface="Montserrat"/>
                <a:cs typeface="Montserrat"/>
                <a:sym typeface="Montserrat"/>
              </a:rPr>
              <a:t>Thank You</a:t>
            </a:r>
            <a:br>
              <a:rPr lang="en" sz="4200" b="1">
                <a:solidFill>
                  <a:srgbClr val="FFFFFF"/>
                </a:solidFill>
                <a:latin typeface="Montserrat"/>
                <a:ea typeface="Montserrat"/>
                <a:cs typeface="Montserrat"/>
                <a:sym typeface="Montserrat"/>
              </a:rPr>
            </a:br>
            <a:r>
              <a:rPr lang="en" sz="4200" b="1">
                <a:solidFill>
                  <a:srgbClr val="FFFFFF"/>
                </a:solidFill>
                <a:latin typeface="Montserrat"/>
                <a:ea typeface="Montserrat"/>
                <a:cs typeface="Montserrat"/>
                <a:sym typeface="Montserrat"/>
              </a:rPr>
              <a:t>Parents &amp; Supporters!</a:t>
            </a:r>
            <a:endParaRPr sz="4200" b="1">
              <a:solidFill>
                <a:srgbClr val="FFFFFF"/>
              </a:solidFill>
              <a:latin typeface="Montserrat"/>
              <a:ea typeface="Montserrat"/>
              <a:cs typeface="Montserrat"/>
              <a:sym typeface="Montserrat"/>
            </a:endParaRPr>
          </a:p>
        </p:txBody>
      </p:sp>
      <p:sp>
        <p:nvSpPr>
          <p:cNvPr id="124" name="Google Shape;124;p22"/>
          <p:cNvSpPr txBox="1"/>
          <p:nvPr/>
        </p:nvSpPr>
        <p:spPr>
          <a:xfrm>
            <a:off x="1232300" y="2171538"/>
            <a:ext cx="6462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FF"/>
                </a:solidFill>
              </a:rPr>
              <a:t>Team Members: Give your folks a shout out in the space provided. Use your reactions.</a:t>
            </a:r>
            <a:endParaRPr sz="2400">
              <a:solidFill>
                <a:srgbClr val="FFFFFF"/>
              </a:solidFill>
            </a:endParaRPr>
          </a:p>
        </p:txBody>
      </p:sp>
      <p:pic>
        <p:nvPicPr>
          <p:cNvPr id="125" name="Google Shape;125;p22">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126" name="Google Shape;126;p22">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p:nvPr/>
        </p:nvSpPr>
        <p:spPr>
          <a:xfrm>
            <a:off x="0" y="-125"/>
            <a:ext cx="9144000" cy="5143500"/>
          </a:xfrm>
          <a:prstGeom prst="rect">
            <a:avLst/>
          </a:prstGeom>
          <a:solidFill>
            <a:srgbClr val="2923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3"/>
          <p:cNvSpPr txBox="1">
            <a:spLocks noGrp="1"/>
          </p:cNvSpPr>
          <p:nvPr>
            <p:ph type="body" idx="1"/>
          </p:nvPr>
        </p:nvSpPr>
        <p:spPr>
          <a:xfrm>
            <a:off x="377925" y="337500"/>
            <a:ext cx="7920900" cy="1530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SzPts val="1800"/>
              <a:buNone/>
            </a:pPr>
            <a:r>
              <a:rPr lang="en" sz="4200" b="1">
                <a:solidFill>
                  <a:srgbClr val="FFFFFF"/>
                </a:solidFill>
                <a:latin typeface="Montserrat"/>
                <a:ea typeface="Montserrat"/>
                <a:cs typeface="Montserrat"/>
                <a:sym typeface="Montserrat"/>
              </a:rPr>
              <a:t>Thank You</a:t>
            </a:r>
            <a:br>
              <a:rPr lang="en" sz="4200" b="1">
                <a:solidFill>
                  <a:srgbClr val="FFFFFF"/>
                </a:solidFill>
                <a:latin typeface="Montserrat"/>
                <a:ea typeface="Montserrat"/>
                <a:cs typeface="Montserrat"/>
                <a:sym typeface="Montserrat"/>
              </a:rPr>
            </a:br>
            <a:r>
              <a:rPr lang="en" sz="4200" b="1">
                <a:solidFill>
                  <a:srgbClr val="FFFFFF"/>
                </a:solidFill>
                <a:latin typeface="Montserrat"/>
                <a:ea typeface="Montserrat"/>
                <a:cs typeface="Montserrat"/>
                <a:sym typeface="Montserrat"/>
              </a:rPr>
              <a:t>Team Managers!</a:t>
            </a:r>
            <a:endParaRPr sz="4200" b="1">
              <a:solidFill>
                <a:srgbClr val="FFFFFF"/>
              </a:solidFill>
              <a:latin typeface="Montserrat"/>
              <a:ea typeface="Montserrat"/>
              <a:cs typeface="Montserrat"/>
              <a:sym typeface="Montserrat"/>
            </a:endParaRPr>
          </a:p>
        </p:txBody>
      </p:sp>
      <p:sp>
        <p:nvSpPr>
          <p:cNvPr id="133" name="Google Shape;133;p23"/>
          <p:cNvSpPr txBox="1"/>
          <p:nvPr/>
        </p:nvSpPr>
        <p:spPr>
          <a:xfrm>
            <a:off x="377925" y="1867800"/>
            <a:ext cx="7503600" cy="181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rgbClr val="FFFFFF"/>
                </a:solidFill>
              </a:rPr>
              <a:t>Team Members: what do you appreciate most about your team manager? Be sure to use their name in what you say.</a:t>
            </a:r>
            <a:endParaRPr sz="2600">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p:txBody>
      </p:sp>
      <p:pic>
        <p:nvPicPr>
          <p:cNvPr id="134" name="Google Shape;134;p23">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135" name="Google Shape;135;p23">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Cameras Off Please</a:t>
            </a:r>
            <a:endParaRPr/>
          </a:p>
        </p:txBody>
      </p:sp>
      <p:pic>
        <p:nvPicPr>
          <p:cNvPr id="141" name="Google Shape;141;p24"/>
          <p:cNvPicPr preferRelativeResize="0"/>
          <p:nvPr/>
        </p:nvPicPr>
        <p:blipFill>
          <a:blip r:embed="rId3">
            <a:alphaModFix/>
          </a:blip>
          <a:stretch>
            <a:fillRect/>
          </a:stretch>
        </p:blipFill>
        <p:spPr>
          <a:xfrm>
            <a:off x="3323800" y="3207425"/>
            <a:ext cx="2689925" cy="1189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many years have you been doing DI?</a:t>
            </a:r>
            <a:endParaRPr/>
          </a:p>
        </p:txBody>
      </p:sp>
      <p:sp>
        <p:nvSpPr>
          <p:cNvPr id="147" name="Google Shape;14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8" name="Google Shape;148;p25">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149" name="Google Shape;149;p25">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283400" y="437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seniors.</a:t>
            </a:r>
            <a:endParaRPr/>
          </a:p>
        </p:txBody>
      </p:sp>
      <p:sp>
        <p:nvSpPr>
          <p:cNvPr id="155" name="Google Shape;155;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6" name="Google Shape;156;p26"/>
          <p:cNvPicPr preferRelativeResize="0"/>
          <p:nvPr/>
        </p:nvPicPr>
        <p:blipFill>
          <a:blip r:embed="rId3">
            <a:alphaModFix/>
          </a:blip>
          <a:stretch>
            <a:fillRect/>
          </a:stretch>
        </p:blipFill>
        <p:spPr>
          <a:xfrm>
            <a:off x="283400" y="1152475"/>
            <a:ext cx="4250775" cy="3828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Cameras on for …...</a:t>
            </a:r>
            <a:endParaRPr/>
          </a:p>
        </p:txBody>
      </p:sp>
      <p:sp>
        <p:nvSpPr>
          <p:cNvPr id="162" name="Google Shape;162;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p>
        </p:txBody>
      </p:sp>
      <p:pic>
        <p:nvPicPr>
          <p:cNvPr id="163" name="Google Shape;163;p27" descr="Icon&#10;&#10;Description automatically generated"/>
          <p:cNvPicPr preferRelativeResize="0"/>
          <p:nvPr/>
        </p:nvPicPr>
        <p:blipFill rotWithShape="1">
          <a:blip r:embed="rId3">
            <a:alphaModFix/>
          </a:blip>
          <a:srcRect/>
          <a:stretch/>
        </p:blipFill>
        <p:spPr>
          <a:xfrm>
            <a:off x="1786270" y="1133853"/>
            <a:ext cx="5489735" cy="3299924"/>
          </a:xfrm>
          <a:prstGeom prst="rect">
            <a:avLst/>
          </a:prstGeom>
          <a:noFill/>
          <a:ln>
            <a:noFill/>
          </a:ln>
        </p:spPr>
      </p:pic>
      <p:pic>
        <p:nvPicPr>
          <p:cNvPr id="164" name="Google Shape;164;p27"/>
          <p:cNvPicPr preferRelativeResize="0"/>
          <p:nvPr/>
        </p:nvPicPr>
        <p:blipFill>
          <a:blip r:embed="rId4">
            <a:alphaModFix/>
          </a:blip>
          <a:stretch>
            <a:fillRect/>
          </a:stretch>
        </p:blipFill>
        <p:spPr>
          <a:xfrm>
            <a:off x="6952151" y="445032"/>
            <a:ext cx="1111575" cy="5126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p:nvPr/>
        </p:nvSpPr>
        <p:spPr>
          <a:xfrm>
            <a:off x="0" y="1487275"/>
            <a:ext cx="9144000" cy="3656100"/>
          </a:xfrm>
          <a:prstGeom prst="rect">
            <a:avLst/>
          </a:prstGeom>
          <a:solidFill>
            <a:srgbClr val="009F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8"/>
          <p:cNvSpPr txBox="1">
            <a:spLocks noGrp="1"/>
          </p:cNvSpPr>
          <p:nvPr>
            <p:ph type="title"/>
          </p:nvPr>
        </p:nvSpPr>
        <p:spPr>
          <a:xfrm>
            <a:off x="3023100" y="496150"/>
            <a:ext cx="5809200" cy="532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Rising Stars Challenge</a:t>
            </a:r>
            <a:endParaRPr sz="2600" b="1">
              <a:latin typeface="Montserrat"/>
              <a:ea typeface="Montserrat"/>
              <a:cs typeface="Montserrat"/>
              <a:sym typeface="Montserrat"/>
            </a:endParaRPr>
          </a:p>
        </p:txBody>
      </p:sp>
      <p:sp>
        <p:nvSpPr>
          <p:cNvPr id="171" name="Google Shape;171;p28"/>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30712</a:t>
            </a:r>
            <a:endParaRPr sz="4200" b="1">
              <a:solidFill>
                <a:srgbClr val="FFFFFF"/>
              </a:solidFill>
              <a:latin typeface="Montserrat"/>
              <a:ea typeface="Montserrat"/>
              <a:cs typeface="Montserrat"/>
              <a:sym typeface="Montserrat"/>
            </a:endParaRPr>
          </a:p>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Medina Elementary</a:t>
            </a:r>
            <a:endParaRPr sz="4200" b="1">
              <a:solidFill>
                <a:srgbClr val="FFFFFF"/>
              </a:solidFill>
              <a:latin typeface="Montserrat"/>
              <a:ea typeface="Montserrat"/>
              <a:cs typeface="Montserrat"/>
              <a:sym typeface="Montserrat"/>
            </a:endParaRPr>
          </a:p>
          <a:p>
            <a:pPr marL="0" lvl="0" indent="0" algn="ctr" rtl="0">
              <a:lnSpc>
                <a:spcPct val="100000"/>
              </a:lnSpc>
              <a:spcBef>
                <a:spcPts val="0"/>
              </a:spcBef>
              <a:spcAft>
                <a:spcPts val="0"/>
              </a:spcAft>
              <a:buClr>
                <a:schemeClr val="dk1"/>
              </a:buClr>
              <a:buSzPts val="1800"/>
              <a:buFont typeface="Arial"/>
              <a:buNone/>
            </a:pPr>
            <a:r>
              <a:rPr lang="en" sz="4200" b="1">
                <a:solidFill>
                  <a:schemeClr val="lt1"/>
                </a:solidFill>
                <a:latin typeface="Montserrat"/>
                <a:ea typeface="Montserrat"/>
                <a:cs typeface="Montserrat"/>
                <a:sym typeface="Montserrat"/>
              </a:rPr>
              <a:t>Bellevue, WA</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endParaRPr sz="4200" b="1">
              <a:solidFill>
                <a:srgbClr val="FFFFFF"/>
              </a:solidFill>
              <a:latin typeface="Montserrat"/>
              <a:ea typeface="Montserrat"/>
              <a:cs typeface="Montserrat"/>
              <a:sym typeface="Montserrat"/>
            </a:endParaRPr>
          </a:p>
        </p:txBody>
      </p:sp>
      <p:pic>
        <p:nvPicPr>
          <p:cNvPr id="172" name="Google Shape;172;p28"/>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p:nvPr/>
        </p:nvSpPr>
        <p:spPr>
          <a:xfrm>
            <a:off x="0" y="1487275"/>
            <a:ext cx="9144000" cy="3656100"/>
          </a:xfrm>
          <a:prstGeom prst="rect">
            <a:avLst/>
          </a:prstGeom>
          <a:solidFill>
            <a:srgbClr val="009F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9"/>
          <p:cNvSpPr txBox="1">
            <a:spLocks noGrp="1"/>
          </p:cNvSpPr>
          <p:nvPr>
            <p:ph type="title"/>
          </p:nvPr>
        </p:nvSpPr>
        <p:spPr>
          <a:xfrm>
            <a:off x="3023100" y="496150"/>
            <a:ext cx="5809200" cy="532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Rising Stars Challenge</a:t>
            </a:r>
            <a:endParaRPr sz="2600" b="1">
              <a:latin typeface="Montserrat"/>
              <a:ea typeface="Montserrat"/>
              <a:cs typeface="Montserrat"/>
              <a:sym typeface="Montserrat"/>
            </a:endParaRPr>
          </a:p>
        </p:txBody>
      </p:sp>
      <p:sp>
        <p:nvSpPr>
          <p:cNvPr id="179" name="Google Shape;179;p29"/>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81556</a:t>
            </a:r>
            <a:endParaRPr sz="4200" b="1">
              <a:solidFill>
                <a:srgbClr val="FFFFFF"/>
              </a:solidFill>
              <a:latin typeface="Montserrat"/>
              <a:ea typeface="Montserrat"/>
              <a:cs typeface="Montserrat"/>
              <a:sym typeface="Montserrat"/>
            </a:endParaRPr>
          </a:p>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Creative Thinkers</a:t>
            </a:r>
            <a:endParaRPr sz="4200" b="1">
              <a:solidFill>
                <a:srgbClr val="FFFFFF"/>
              </a:solidFill>
              <a:latin typeface="Montserrat"/>
              <a:ea typeface="Montserrat"/>
              <a:cs typeface="Montserrat"/>
              <a:sym typeface="Montserrat"/>
            </a:endParaRPr>
          </a:p>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Redmond, WA</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endParaRPr sz="4200" b="1">
              <a:solidFill>
                <a:srgbClr val="FFFFFF"/>
              </a:solidFill>
              <a:latin typeface="Montserrat"/>
              <a:ea typeface="Montserrat"/>
              <a:cs typeface="Montserrat"/>
              <a:sym typeface="Montserrat"/>
            </a:endParaRPr>
          </a:p>
        </p:txBody>
      </p:sp>
      <p:pic>
        <p:nvPicPr>
          <p:cNvPr id="180" name="Google Shape;180;p29"/>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Seniors, turn your cameras on and give the Rising Stars a wave and/or use a reaction!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Zoom Tips:</a:t>
            </a:r>
            <a:endParaRPr/>
          </a:p>
        </p:txBody>
      </p:sp>
      <p:sp>
        <p:nvSpPr>
          <p:cNvPr id="57" name="Google Shape;57;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Silent celebrations</a:t>
            </a:r>
            <a:endParaRPr/>
          </a:p>
          <a:p>
            <a:pPr marL="914400" lvl="1" indent="-317500" algn="l" rtl="0">
              <a:spcBef>
                <a:spcPts val="0"/>
              </a:spcBef>
              <a:spcAft>
                <a:spcPts val="0"/>
              </a:spcAft>
              <a:buSzPts val="1400"/>
              <a:buChar char="-"/>
            </a:pPr>
            <a:r>
              <a:rPr lang="en"/>
              <a:t>Use your reactions!</a:t>
            </a:r>
            <a:endParaRPr/>
          </a:p>
          <a:p>
            <a:pPr marL="914400" lvl="1" indent="-317500" algn="l" rtl="0">
              <a:spcBef>
                <a:spcPts val="0"/>
              </a:spcBef>
              <a:spcAft>
                <a:spcPts val="0"/>
              </a:spcAft>
              <a:buSzPts val="1400"/>
              <a:buChar char="-"/>
            </a:pPr>
            <a:r>
              <a:rPr lang="en"/>
              <a:t>Cheer</a:t>
            </a:r>
            <a:endParaRPr/>
          </a:p>
          <a:p>
            <a:pPr marL="457200" lvl="0" indent="-342900" algn="l" rtl="0">
              <a:spcBef>
                <a:spcPts val="0"/>
              </a:spcBef>
              <a:spcAft>
                <a:spcPts val="0"/>
              </a:spcAft>
              <a:buSzPts val="1800"/>
              <a:buChar char="-"/>
            </a:pPr>
            <a:r>
              <a:rPr lang="en"/>
              <a:t>During the presentation, we’ll call for cameras off                    </a:t>
            </a:r>
            <a:br>
              <a:rPr lang="en"/>
            </a:br>
            <a:r>
              <a:rPr lang="en"/>
              <a:t>and cameras on</a:t>
            </a:r>
            <a:endParaRPr/>
          </a:p>
          <a:p>
            <a:pPr marL="914400" lvl="1" indent="-317500" algn="l" rtl="0">
              <a:spcBef>
                <a:spcPts val="0"/>
              </a:spcBef>
              <a:spcAft>
                <a:spcPts val="0"/>
              </a:spcAft>
              <a:buSzPts val="1400"/>
              <a:buChar char="-"/>
            </a:pPr>
            <a:r>
              <a:rPr lang="en"/>
              <a:t>It is your choice to turn on your camera</a:t>
            </a:r>
            <a:endParaRPr/>
          </a:p>
          <a:p>
            <a:pPr marL="457200" lvl="0" indent="-342900" algn="l" rtl="0">
              <a:spcBef>
                <a:spcPts val="0"/>
              </a:spcBef>
              <a:spcAft>
                <a:spcPts val="0"/>
              </a:spcAft>
              <a:buSzPts val="1800"/>
              <a:buChar char="-"/>
            </a:pPr>
            <a:r>
              <a:rPr lang="en"/>
              <a:t>Zoom doesn’t give control over who you are next to</a:t>
            </a:r>
            <a:endParaRPr/>
          </a:p>
          <a:p>
            <a:pPr marL="457200" lvl="0" indent="-342900" algn="l" rtl="0">
              <a:spcBef>
                <a:spcPts val="0"/>
              </a:spcBef>
              <a:spcAft>
                <a:spcPts val="0"/>
              </a:spcAft>
              <a:buSzPts val="1800"/>
              <a:buChar char="-"/>
            </a:pPr>
            <a:r>
              <a:rPr lang="en"/>
              <a:t>To make this work, everyone will stay on mute, the chat is disabled</a:t>
            </a:r>
            <a:endParaRPr/>
          </a:p>
          <a:p>
            <a:pPr marL="457200" lvl="0" indent="0" algn="l" rtl="0">
              <a:spcBef>
                <a:spcPts val="0"/>
              </a:spcBef>
              <a:spcAft>
                <a:spcPts val="0"/>
              </a:spcAft>
              <a:buNone/>
            </a:pPr>
            <a:endParaRPr/>
          </a:p>
        </p:txBody>
      </p:sp>
      <p:pic>
        <p:nvPicPr>
          <p:cNvPr id="58" name="Google Shape;58;p13"/>
          <p:cNvPicPr preferRelativeResize="0"/>
          <p:nvPr/>
        </p:nvPicPr>
        <p:blipFill>
          <a:blip r:embed="rId3">
            <a:alphaModFix/>
          </a:blip>
          <a:stretch>
            <a:fillRect/>
          </a:stretch>
        </p:blipFill>
        <p:spPr>
          <a:xfrm>
            <a:off x="2964400" y="920488"/>
            <a:ext cx="1111575" cy="1019711"/>
          </a:xfrm>
          <a:prstGeom prst="rect">
            <a:avLst/>
          </a:prstGeom>
          <a:noFill/>
          <a:ln>
            <a:noFill/>
          </a:ln>
        </p:spPr>
      </p:pic>
      <p:pic>
        <p:nvPicPr>
          <p:cNvPr id="59" name="Google Shape;59;p13"/>
          <p:cNvPicPr preferRelativeResize="0"/>
          <p:nvPr/>
        </p:nvPicPr>
        <p:blipFill>
          <a:blip r:embed="rId4">
            <a:alphaModFix/>
          </a:blip>
          <a:stretch>
            <a:fillRect/>
          </a:stretch>
        </p:blipFill>
        <p:spPr>
          <a:xfrm>
            <a:off x="5844125" y="1860725"/>
            <a:ext cx="1111575" cy="491550"/>
          </a:xfrm>
          <a:prstGeom prst="rect">
            <a:avLst/>
          </a:prstGeom>
          <a:noFill/>
          <a:ln>
            <a:noFill/>
          </a:ln>
        </p:spPr>
      </p:pic>
      <p:pic>
        <p:nvPicPr>
          <p:cNvPr id="60" name="Google Shape;60;p13"/>
          <p:cNvPicPr preferRelativeResize="0"/>
          <p:nvPr/>
        </p:nvPicPr>
        <p:blipFill>
          <a:blip r:embed="rId5">
            <a:alphaModFix/>
          </a:blip>
          <a:stretch>
            <a:fillRect/>
          </a:stretch>
        </p:blipFill>
        <p:spPr>
          <a:xfrm>
            <a:off x="2558600" y="2274475"/>
            <a:ext cx="985950" cy="454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Cameras Off Please</a:t>
            </a:r>
            <a:endParaRPr/>
          </a:p>
        </p:txBody>
      </p:sp>
      <p:pic>
        <p:nvPicPr>
          <p:cNvPr id="191" name="Google Shape;191;p31"/>
          <p:cNvPicPr preferRelativeResize="0"/>
          <p:nvPr/>
        </p:nvPicPr>
        <p:blipFill>
          <a:blip r:embed="rId3">
            <a:alphaModFix/>
          </a:blip>
          <a:stretch>
            <a:fillRect/>
          </a:stretch>
        </p:blipFill>
        <p:spPr>
          <a:xfrm>
            <a:off x="3323800" y="3207425"/>
            <a:ext cx="2689925" cy="1189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2800"/>
              <a:buFont typeface="Arial"/>
              <a:buNone/>
            </a:pPr>
            <a:r>
              <a:rPr lang="en"/>
              <a:t>Cameras on for …...</a:t>
            </a:r>
            <a:endParaRPr/>
          </a:p>
        </p:txBody>
      </p:sp>
      <p:sp>
        <p:nvSpPr>
          <p:cNvPr id="197" name="Google Shape;197;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p>
        </p:txBody>
      </p:sp>
      <p:pic>
        <p:nvPicPr>
          <p:cNvPr id="198" name="Google Shape;198;p32" descr="Icon&#10;&#10;Description automatically generated"/>
          <p:cNvPicPr preferRelativeResize="0"/>
          <p:nvPr/>
        </p:nvPicPr>
        <p:blipFill rotWithShape="1">
          <a:blip r:embed="rId3">
            <a:alphaModFix/>
          </a:blip>
          <a:srcRect/>
          <a:stretch/>
        </p:blipFill>
        <p:spPr>
          <a:xfrm>
            <a:off x="1909051" y="1248890"/>
            <a:ext cx="5523107" cy="3319985"/>
          </a:xfrm>
          <a:prstGeom prst="rect">
            <a:avLst/>
          </a:prstGeom>
          <a:noFill/>
          <a:ln>
            <a:noFill/>
          </a:ln>
        </p:spPr>
      </p:pic>
      <p:pic>
        <p:nvPicPr>
          <p:cNvPr id="199" name="Google Shape;199;p32"/>
          <p:cNvPicPr preferRelativeResize="0"/>
          <p:nvPr/>
        </p:nvPicPr>
        <p:blipFill>
          <a:blip r:embed="rId4">
            <a:alphaModFix/>
          </a:blip>
          <a:stretch>
            <a:fillRect/>
          </a:stretch>
        </p:blipFill>
        <p:spPr>
          <a:xfrm>
            <a:off x="6952151" y="445032"/>
            <a:ext cx="1111575" cy="51264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p:nvPr/>
        </p:nvSpPr>
        <p:spPr>
          <a:xfrm>
            <a:off x="0" y="1487275"/>
            <a:ext cx="9144000" cy="3656100"/>
          </a:xfrm>
          <a:prstGeom prst="rect">
            <a:avLst/>
          </a:prstGeom>
          <a:solidFill>
            <a:srgbClr val="004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3"/>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Technical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Elementary Level 2nd Place</a:t>
            </a:r>
            <a:endParaRPr sz="2600" b="1">
              <a:latin typeface="Montserrat"/>
              <a:ea typeface="Montserrat"/>
              <a:cs typeface="Montserrat"/>
              <a:sym typeface="Montserrat"/>
            </a:endParaRPr>
          </a:p>
        </p:txBody>
      </p:sp>
      <p:sp>
        <p:nvSpPr>
          <p:cNvPr id="206" name="Google Shape;206;p33"/>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66689</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Seattle Supernova</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Redmond, WA</a:t>
            </a:r>
            <a:endParaRPr sz="4200" b="1">
              <a:solidFill>
                <a:srgbClr val="FFFFFF"/>
              </a:solidFill>
              <a:latin typeface="Montserrat"/>
              <a:ea typeface="Montserrat"/>
              <a:cs typeface="Montserrat"/>
              <a:sym typeface="Montserrat"/>
            </a:endParaRPr>
          </a:p>
        </p:txBody>
      </p:sp>
      <p:pic>
        <p:nvPicPr>
          <p:cNvPr id="207" name="Google Shape;207;p33"/>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p:nvPr/>
        </p:nvSpPr>
        <p:spPr>
          <a:xfrm>
            <a:off x="0" y="1487275"/>
            <a:ext cx="9144000" cy="3656100"/>
          </a:xfrm>
          <a:prstGeom prst="rect">
            <a:avLst/>
          </a:prstGeom>
          <a:solidFill>
            <a:srgbClr val="004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4"/>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Technical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Elementary Level 1st Place</a:t>
            </a:r>
            <a:endParaRPr sz="2600" b="1">
              <a:latin typeface="Montserrat"/>
              <a:ea typeface="Montserrat"/>
              <a:cs typeface="Montserrat"/>
              <a:sym typeface="Montserrat"/>
            </a:endParaRPr>
          </a:p>
        </p:txBody>
      </p:sp>
      <p:sp>
        <p:nvSpPr>
          <p:cNvPr id="214" name="Google Shape;214;p34"/>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03863</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Flaming Eiffel</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Bellevue, WA</a:t>
            </a:r>
            <a:endParaRPr sz="4200" b="1">
              <a:solidFill>
                <a:srgbClr val="FFFFFF"/>
              </a:solidFill>
              <a:latin typeface="Montserrat"/>
              <a:ea typeface="Montserrat"/>
              <a:cs typeface="Montserrat"/>
              <a:sym typeface="Montserrat"/>
            </a:endParaRPr>
          </a:p>
        </p:txBody>
      </p:sp>
      <p:pic>
        <p:nvPicPr>
          <p:cNvPr id="215" name="Google Shape;215;p34"/>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p:nvPr/>
        </p:nvSpPr>
        <p:spPr>
          <a:xfrm>
            <a:off x="0" y="1487275"/>
            <a:ext cx="9144000" cy="3656100"/>
          </a:xfrm>
          <a:prstGeom prst="rect">
            <a:avLst/>
          </a:prstGeom>
          <a:solidFill>
            <a:srgbClr val="004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5"/>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Technical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Middle Level 2nd Place</a:t>
            </a:r>
            <a:endParaRPr sz="2600" b="1">
              <a:latin typeface="Montserrat"/>
              <a:ea typeface="Montserrat"/>
              <a:cs typeface="Montserrat"/>
              <a:sym typeface="Montserrat"/>
            </a:endParaRPr>
          </a:p>
        </p:txBody>
      </p:sp>
      <p:sp>
        <p:nvSpPr>
          <p:cNvPr id="222" name="Google Shape;222;p35"/>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63230</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Avatar: Einstein</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Medina, WA</a:t>
            </a:r>
            <a:endParaRPr sz="4200" b="1">
              <a:solidFill>
                <a:srgbClr val="FFFFFF"/>
              </a:solidFill>
              <a:latin typeface="Montserrat"/>
              <a:ea typeface="Montserrat"/>
              <a:cs typeface="Montserrat"/>
              <a:sym typeface="Montserrat"/>
            </a:endParaRPr>
          </a:p>
        </p:txBody>
      </p:sp>
      <p:pic>
        <p:nvPicPr>
          <p:cNvPr id="223" name="Google Shape;223;p35"/>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p:nvPr/>
        </p:nvSpPr>
        <p:spPr>
          <a:xfrm>
            <a:off x="0" y="1487275"/>
            <a:ext cx="9144000" cy="3656100"/>
          </a:xfrm>
          <a:prstGeom prst="rect">
            <a:avLst/>
          </a:prstGeom>
          <a:solidFill>
            <a:srgbClr val="004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6"/>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Technical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Middle Level 2nd Place</a:t>
            </a:r>
            <a:endParaRPr sz="2600" b="1">
              <a:latin typeface="Montserrat"/>
              <a:ea typeface="Montserrat"/>
              <a:cs typeface="Montserrat"/>
              <a:sym typeface="Montserrat"/>
            </a:endParaRPr>
          </a:p>
        </p:txBody>
      </p:sp>
      <p:sp>
        <p:nvSpPr>
          <p:cNvPr id="230" name="Google Shape;230;p36"/>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15756</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Dragonflies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Mukilteo, WA</a:t>
            </a:r>
            <a:endParaRPr sz="4200" b="1">
              <a:solidFill>
                <a:srgbClr val="FFFFFF"/>
              </a:solidFill>
              <a:latin typeface="Montserrat"/>
              <a:ea typeface="Montserrat"/>
              <a:cs typeface="Montserrat"/>
              <a:sym typeface="Montserrat"/>
            </a:endParaRPr>
          </a:p>
        </p:txBody>
      </p:sp>
      <p:pic>
        <p:nvPicPr>
          <p:cNvPr id="231" name="Google Shape;231;p36"/>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p:nvPr/>
        </p:nvSpPr>
        <p:spPr>
          <a:xfrm>
            <a:off x="0" y="1487275"/>
            <a:ext cx="9144000" cy="3656100"/>
          </a:xfrm>
          <a:prstGeom prst="rect">
            <a:avLst/>
          </a:prstGeom>
          <a:solidFill>
            <a:srgbClr val="004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7"/>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Technical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Middle Level 1st Place</a:t>
            </a:r>
            <a:endParaRPr sz="2600" b="1">
              <a:latin typeface="Montserrat"/>
              <a:ea typeface="Montserrat"/>
              <a:cs typeface="Montserrat"/>
              <a:sym typeface="Montserrat"/>
            </a:endParaRPr>
          </a:p>
        </p:txBody>
      </p:sp>
      <p:sp>
        <p:nvSpPr>
          <p:cNvPr id="238" name="Google Shape;238;p37"/>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49751</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D. Inventors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Redmond, WA</a:t>
            </a:r>
            <a:endParaRPr sz="4200" b="1">
              <a:solidFill>
                <a:srgbClr val="FFFFFF"/>
              </a:solidFill>
              <a:latin typeface="Montserrat"/>
              <a:ea typeface="Montserrat"/>
              <a:cs typeface="Montserrat"/>
              <a:sym typeface="Montserrat"/>
            </a:endParaRPr>
          </a:p>
        </p:txBody>
      </p:sp>
      <p:pic>
        <p:nvPicPr>
          <p:cNvPr id="239" name="Google Shape;239;p37"/>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8"/>
          <p:cNvSpPr/>
          <p:nvPr/>
        </p:nvSpPr>
        <p:spPr>
          <a:xfrm>
            <a:off x="0" y="1487275"/>
            <a:ext cx="9144000" cy="3656100"/>
          </a:xfrm>
          <a:prstGeom prst="rect">
            <a:avLst/>
          </a:prstGeom>
          <a:solidFill>
            <a:srgbClr val="004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38"/>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Technical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Senior Level 1st Place</a:t>
            </a:r>
            <a:endParaRPr sz="2600" b="1">
              <a:latin typeface="Montserrat"/>
              <a:ea typeface="Montserrat"/>
              <a:cs typeface="Montserrat"/>
              <a:sym typeface="Montserrat"/>
            </a:endParaRPr>
          </a:p>
        </p:txBody>
      </p:sp>
      <p:sp>
        <p:nvSpPr>
          <p:cNvPr id="246" name="Google Shape;246;p38"/>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07251</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N/A</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Bellevue, WA</a:t>
            </a:r>
            <a:endParaRPr sz="4200" b="1">
              <a:solidFill>
                <a:srgbClr val="FFFFFF"/>
              </a:solidFill>
              <a:latin typeface="Montserrat"/>
              <a:ea typeface="Montserrat"/>
              <a:cs typeface="Montserrat"/>
              <a:sym typeface="Montserrat"/>
            </a:endParaRPr>
          </a:p>
        </p:txBody>
      </p:sp>
      <p:pic>
        <p:nvPicPr>
          <p:cNvPr id="247" name="Google Shape;247;p38"/>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Cameras Off Please</a:t>
            </a:r>
            <a:endParaRPr/>
          </a:p>
        </p:txBody>
      </p:sp>
      <p:pic>
        <p:nvPicPr>
          <p:cNvPr id="253" name="Google Shape;253;p39"/>
          <p:cNvPicPr preferRelativeResize="0"/>
          <p:nvPr/>
        </p:nvPicPr>
        <p:blipFill>
          <a:blip r:embed="rId3">
            <a:alphaModFix/>
          </a:blip>
          <a:stretch>
            <a:fillRect/>
          </a:stretch>
        </p:blipFill>
        <p:spPr>
          <a:xfrm>
            <a:off x="3323800" y="3207425"/>
            <a:ext cx="2689925" cy="1189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was your favorite part of DI this year?</a:t>
            </a:r>
            <a:endParaRPr/>
          </a:p>
        </p:txBody>
      </p:sp>
      <p:sp>
        <p:nvSpPr>
          <p:cNvPr id="259" name="Google Shape;259;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60" name="Google Shape;260;p40">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261" name="Google Shape;261;p40">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Format for award ceremony</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Thanking those who helped</a:t>
            </a:r>
            <a:endParaRPr/>
          </a:p>
          <a:p>
            <a:pPr marL="457200" lvl="0" indent="-342900" algn="l" rtl="0">
              <a:spcBef>
                <a:spcPts val="0"/>
              </a:spcBef>
              <a:spcAft>
                <a:spcPts val="0"/>
              </a:spcAft>
              <a:buSzPts val="1800"/>
              <a:buChar char="-"/>
            </a:pPr>
            <a:r>
              <a:rPr lang="en"/>
              <a:t>Honoring our oldest participants - what has DI meant to you?</a:t>
            </a:r>
            <a:endParaRPr/>
          </a:p>
          <a:p>
            <a:pPr marL="457200" lvl="0" indent="-342900" algn="l" rtl="0">
              <a:spcBef>
                <a:spcPts val="0"/>
              </a:spcBef>
              <a:spcAft>
                <a:spcPts val="0"/>
              </a:spcAft>
              <a:buSzPts val="1800"/>
              <a:buChar char="-"/>
            </a:pPr>
            <a:r>
              <a:rPr lang="en"/>
              <a:t>Rising Stars</a:t>
            </a:r>
            <a:endParaRPr/>
          </a:p>
          <a:p>
            <a:pPr marL="457200" lvl="0" indent="-342900" algn="l" rtl="0">
              <a:spcBef>
                <a:spcPts val="0"/>
              </a:spcBef>
              <a:spcAft>
                <a:spcPts val="0"/>
              </a:spcAft>
              <a:buSzPts val="1800"/>
              <a:buChar char="-"/>
            </a:pPr>
            <a:r>
              <a:rPr lang="en"/>
              <a:t>Team members vote on which challenge to see next using Zoom controls</a:t>
            </a:r>
            <a:endParaRPr/>
          </a:p>
          <a:p>
            <a:pPr marL="457200" lvl="0" indent="-342900" algn="l" rtl="0">
              <a:spcBef>
                <a:spcPts val="0"/>
              </a:spcBef>
              <a:spcAft>
                <a:spcPts val="0"/>
              </a:spcAft>
              <a:buSzPts val="1800"/>
              <a:buChar char="-"/>
            </a:pPr>
            <a:r>
              <a:rPr lang="en"/>
              <a:t>Announcers read the results for the chosen challenge</a:t>
            </a:r>
            <a:endParaRPr/>
          </a:p>
          <a:p>
            <a:pPr marL="457200" lvl="0" indent="-342900" algn="l" rtl="0">
              <a:spcBef>
                <a:spcPts val="0"/>
              </a:spcBef>
              <a:spcAft>
                <a:spcPts val="0"/>
              </a:spcAft>
              <a:buSzPts val="1800"/>
              <a:buChar char="-"/>
            </a:pPr>
            <a:r>
              <a:rPr lang="en"/>
              <a:t>Team members answer a question about their DI experience</a:t>
            </a:r>
            <a:endParaRPr/>
          </a:p>
          <a:p>
            <a:pPr marL="457200" lvl="0" indent="-342900" algn="l" rtl="0">
              <a:spcBef>
                <a:spcPts val="0"/>
              </a:spcBef>
              <a:spcAft>
                <a:spcPts val="0"/>
              </a:spcAft>
              <a:buSzPts val="1800"/>
              <a:buChar char="-"/>
            </a:pPr>
            <a:r>
              <a:rPr lang="en"/>
              <a:t>Announcers show the results</a:t>
            </a:r>
            <a:endParaRPr/>
          </a:p>
          <a:p>
            <a:pPr marL="457200" lvl="0" indent="-342900" algn="l" rtl="0">
              <a:spcBef>
                <a:spcPts val="0"/>
              </a:spcBef>
              <a:spcAft>
                <a:spcPts val="0"/>
              </a:spcAft>
              <a:buSzPts val="1800"/>
              <a:buChar char="-"/>
            </a:pPr>
            <a:r>
              <a:rPr lang="en"/>
              <a:t>A new challenge is chosen … until there aren’t any left</a:t>
            </a:r>
            <a:endParaRPr/>
          </a:p>
          <a:p>
            <a:pPr marL="457200" lvl="0" indent="-342900" algn="l" rtl="0">
              <a:spcBef>
                <a:spcPts val="0"/>
              </a:spcBef>
              <a:spcAft>
                <a:spcPts val="0"/>
              </a:spcAft>
              <a:buSzPts val="1800"/>
              <a:buChar char="-"/>
            </a:pPr>
            <a:r>
              <a:rPr lang="en"/>
              <a:t>Special Awards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2800"/>
              <a:buFont typeface="Arial"/>
              <a:buNone/>
            </a:pPr>
            <a:r>
              <a:rPr lang="en"/>
              <a:t>Cameras on for …...</a:t>
            </a:r>
            <a:endParaRPr/>
          </a:p>
        </p:txBody>
      </p:sp>
      <p:sp>
        <p:nvSpPr>
          <p:cNvPr id="267" name="Google Shape;267;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p>
        </p:txBody>
      </p:sp>
      <p:pic>
        <p:nvPicPr>
          <p:cNvPr id="268" name="Google Shape;268;p41" descr="Graphical user interface&#10;&#10;Description automatically generated"/>
          <p:cNvPicPr preferRelativeResize="0"/>
          <p:nvPr/>
        </p:nvPicPr>
        <p:blipFill rotWithShape="1">
          <a:blip r:embed="rId3">
            <a:alphaModFix/>
          </a:blip>
          <a:srcRect/>
          <a:stretch/>
        </p:blipFill>
        <p:spPr>
          <a:xfrm>
            <a:off x="1988835" y="1396079"/>
            <a:ext cx="5071184" cy="3048330"/>
          </a:xfrm>
          <a:prstGeom prst="rect">
            <a:avLst/>
          </a:prstGeom>
          <a:noFill/>
          <a:ln>
            <a:noFill/>
          </a:ln>
        </p:spPr>
      </p:pic>
      <p:pic>
        <p:nvPicPr>
          <p:cNvPr id="269" name="Google Shape;269;p41"/>
          <p:cNvPicPr preferRelativeResize="0"/>
          <p:nvPr/>
        </p:nvPicPr>
        <p:blipFill>
          <a:blip r:embed="rId4">
            <a:alphaModFix/>
          </a:blip>
          <a:stretch>
            <a:fillRect/>
          </a:stretch>
        </p:blipFill>
        <p:spPr>
          <a:xfrm>
            <a:off x="6952151" y="445032"/>
            <a:ext cx="1111575" cy="51264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p:nvPr/>
        </p:nvSpPr>
        <p:spPr>
          <a:xfrm>
            <a:off x="0" y="1487275"/>
            <a:ext cx="9144000" cy="3656100"/>
          </a:xfrm>
          <a:prstGeom prst="rect">
            <a:avLst/>
          </a:prstGeom>
          <a:solidFill>
            <a:srgbClr val="0085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42"/>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Scientific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Middle Level 2nd Place</a:t>
            </a:r>
            <a:endParaRPr sz="2600" b="1">
              <a:latin typeface="Montserrat"/>
              <a:ea typeface="Montserrat"/>
              <a:cs typeface="Montserrat"/>
              <a:sym typeface="Montserrat"/>
            </a:endParaRPr>
          </a:p>
        </p:txBody>
      </p:sp>
      <p:pic>
        <p:nvPicPr>
          <p:cNvPr id="276" name="Google Shape;276;p42"/>
          <p:cNvPicPr preferRelativeResize="0"/>
          <p:nvPr/>
        </p:nvPicPr>
        <p:blipFill rotWithShape="1">
          <a:blip r:embed="rId3">
            <a:alphaModFix/>
          </a:blip>
          <a:srcRect/>
          <a:stretch/>
        </p:blipFill>
        <p:spPr>
          <a:xfrm>
            <a:off x="311701" y="166575"/>
            <a:ext cx="1982875" cy="1191950"/>
          </a:xfrm>
          <a:prstGeom prst="rect">
            <a:avLst/>
          </a:prstGeom>
          <a:noFill/>
          <a:ln>
            <a:noFill/>
          </a:ln>
        </p:spPr>
      </p:pic>
      <p:sp>
        <p:nvSpPr>
          <p:cNvPr id="277" name="Google Shape;277;p42"/>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85338</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Radioactive Lightbulbs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Seattle, WA</a:t>
            </a:r>
            <a:endParaRPr sz="4200" b="1">
              <a:solidFill>
                <a:srgbClr val="FFFFFF"/>
              </a:solidFill>
              <a:latin typeface="Montserrat"/>
              <a:ea typeface="Montserrat"/>
              <a:cs typeface="Montserrat"/>
              <a:sym typeface="Montserrat"/>
            </a:endParaRPr>
          </a:p>
        </p:txBody>
      </p:sp>
      <p:sp>
        <p:nvSpPr>
          <p:cNvPr id="278" name="Google Shape;278;p42">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Cameras Off Please</a:t>
            </a:r>
            <a:endParaRPr/>
          </a:p>
        </p:txBody>
      </p:sp>
      <p:pic>
        <p:nvPicPr>
          <p:cNvPr id="284" name="Google Shape;284;p43"/>
          <p:cNvPicPr preferRelativeResize="0"/>
          <p:nvPr/>
        </p:nvPicPr>
        <p:blipFill>
          <a:blip r:embed="rId3">
            <a:alphaModFix/>
          </a:blip>
          <a:stretch>
            <a:fillRect/>
          </a:stretch>
        </p:blipFill>
        <p:spPr>
          <a:xfrm>
            <a:off x="3323800" y="3207425"/>
            <a:ext cx="2689925" cy="1189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favorite DI challenge I’ve ever done was…. Because …. </a:t>
            </a:r>
            <a:endParaRPr/>
          </a:p>
        </p:txBody>
      </p:sp>
      <p:sp>
        <p:nvSpPr>
          <p:cNvPr id="290" name="Google Shape;290;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91" name="Google Shape;291;p44">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292" name="Google Shape;292;p44">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2800"/>
              <a:buFont typeface="Arial"/>
              <a:buNone/>
            </a:pPr>
            <a:r>
              <a:rPr lang="en"/>
              <a:t>Cameras on for …...</a:t>
            </a:r>
            <a:endParaRPr/>
          </a:p>
        </p:txBody>
      </p:sp>
      <p:sp>
        <p:nvSpPr>
          <p:cNvPr id="298" name="Google Shape;298;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p>
        </p:txBody>
      </p:sp>
      <p:pic>
        <p:nvPicPr>
          <p:cNvPr id="299" name="Google Shape;299;p45" descr="Graphical user interface, application&#10;&#10;Description automatically generated"/>
          <p:cNvPicPr preferRelativeResize="0"/>
          <p:nvPr/>
        </p:nvPicPr>
        <p:blipFill rotWithShape="1">
          <a:blip r:embed="rId3">
            <a:alphaModFix/>
          </a:blip>
          <a:srcRect/>
          <a:stretch/>
        </p:blipFill>
        <p:spPr>
          <a:xfrm>
            <a:off x="1727791" y="1041611"/>
            <a:ext cx="5687410" cy="3418748"/>
          </a:xfrm>
          <a:prstGeom prst="rect">
            <a:avLst/>
          </a:prstGeom>
          <a:noFill/>
          <a:ln>
            <a:noFill/>
          </a:ln>
        </p:spPr>
      </p:pic>
      <p:pic>
        <p:nvPicPr>
          <p:cNvPr id="300" name="Google Shape;300;p45"/>
          <p:cNvPicPr preferRelativeResize="0"/>
          <p:nvPr/>
        </p:nvPicPr>
        <p:blipFill>
          <a:blip r:embed="rId4">
            <a:alphaModFix/>
          </a:blip>
          <a:stretch>
            <a:fillRect/>
          </a:stretch>
        </p:blipFill>
        <p:spPr>
          <a:xfrm>
            <a:off x="6952151" y="445032"/>
            <a:ext cx="1111575" cy="51264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p:nvPr/>
        </p:nvSpPr>
        <p:spPr>
          <a:xfrm>
            <a:off x="0" y="1487275"/>
            <a:ext cx="9144000" cy="3656100"/>
          </a:xfrm>
          <a:prstGeom prst="rect">
            <a:avLst/>
          </a:prstGeom>
          <a:solidFill>
            <a:srgbClr val="ED1C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46"/>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Fine Arts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Middle Level 3rd Place</a:t>
            </a:r>
            <a:endParaRPr sz="2600" b="1">
              <a:latin typeface="Montserrat"/>
              <a:ea typeface="Montserrat"/>
              <a:cs typeface="Montserrat"/>
              <a:sym typeface="Montserrat"/>
            </a:endParaRPr>
          </a:p>
        </p:txBody>
      </p:sp>
      <p:pic>
        <p:nvPicPr>
          <p:cNvPr id="307" name="Google Shape;307;p46"/>
          <p:cNvPicPr preferRelativeResize="0"/>
          <p:nvPr/>
        </p:nvPicPr>
        <p:blipFill rotWithShape="1">
          <a:blip r:embed="rId3">
            <a:alphaModFix/>
          </a:blip>
          <a:srcRect/>
          <a:stretch/>
        </p:blipFill>
        <p:spPr>
          <a:xfrm>
            <a:off x="311701" y="166575"/>
            <a:ext cx="1982875" cy="1191950"/>
          </a:xfrm>
          <a:prstGeom prst="rect">
            <a:avLst/>
          </a:prstGeom>
          <a:noFill/>
          <a:ln>
            <a:noFill/>
          </a:ln>
        </p:spPr>
      </p:pic>
      <p:sp>
        <p:nvSpPr>
          <p:cNvPr id="308" name="Google Shape;308;p46"/>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31289</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Flying Hippodillos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Kirkland, WA</a:t>
            </a:r>
            <a:endParaRPr sz="4200" b="1">
              <a:solidFill>
                <a:srgbClr val="FFFFFF"/>
              </a:solidFill>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7"/>
          <p:cNvSpPr/>
          <p:nvPr/>
        </p:nvSpPr>
        <p:spPr>
          <a:xfrm>
            <a:off x="0" y="1487275"/>
            <a:ext cx="9144000" cy="3656100"/>
          </a:xfrm>
          <a:prstGeom prst="rect">
            <a:avLst/>
          </a:prstGeom>
          <a:solidFill>
            <a:srgbClr val="ED1C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47"/>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Fine Arts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Middle Level 2nd Place</a:t>
            </a:r>
            <a:endParaRPr sz="2600" b="1">
              <a:latin typeface="Montserrat"/>
              <a:ea typeface="Montserrat"/>
              <a:cs typeface="Montserrat"/>
              <a:sym typeface="Montserrat"/>
            </a:endParaRPr>
          </a:p>
        </p:txBody>
      </p:sp>
      <p:pic>
        <p:nvPicPr>
          <p:cNvPr id="315" name="Google Shape;315;p47"/>
          <p:cNvPicPr preferRelativeResize="0"/>
          <p:nvPr/>
        </p:nvPicPr>
        <p:blipFill rotWithShape="1">
          <a:blip r:embed="rId3">
            <a:alphaModFix/>
          </a:blip>
          <a:srcRect/>
          <a:stretch/>
        </p:blipFill>
        <p:spPr>
          <a:xfrm>
            <a:off x="311701" y="166575"/>
            <a:ext cx="1982875" cy="1191950"/>
          </a:xfrm>
          <a:prstGeom prst="rect">
            <a:avLst/>
          </a:prstGeom>
          <a:noFill/>
          <a:ln>
            <a:noFill/>
          </a:ln>
        </p:spPr>
      </p:pic>
      <p:sp>
        <p:nvSpPr>
          <p:cNvPr id="316" name="Google Shape;316;p47"/>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79423</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We’reAllMadHere</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Issaquah, WA</a:t>
            </a:r>
            <a:endParaRPr sz="4200" b="1">
              <a:solidFill>
                <a:srgbClr val="FFFFFF"/>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8"/>
          <p:cNvSpPr/>
          <p:nvPr/>
        </p:nvSpPr>
        <p:spPr>
          <a:xfrm>
            <a:off x="0" y="1487275"/>
            <a:ext cx="9144000" cy="3656100"/>
          </a:xfrm>
          <a:prstGeom prst="rect">
            <a:avLst/>
          </a:prstGeom>
          <a:solidFill>
            <a:srgbClr val="ED1C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48"/>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Fine Arts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Middle Level 1st Place</a:t>
            </a:r>
            <a:endParaRPr sz="2600" b="1">
              <a:latin typeface="Montserrat"/>
              <a:ea typeface="Montserrat"/>
              <a:cs typeface="Montserrat"/>
              <a:sym typeface="Montserrat"/>
            </a:endParaRPr>
          </a:p>
        </p:txBody>
      </p:sp>
      <p:pic>
        <p:nvPicPr>
          <p:cNvPr id="323" name="Google Shape;323;p48"/>
          <p:cNvPicPr preferRelativeResize="0"/>
          <p:nvPr/>
        </p:nvPicPr>
        <p:blipFill rotWithShape="1">
          <a:blip r:embed="rId3">
            <a:alphaModFix/>
          </a:blip>
          <a:srcRect/>
          <a:stretch/>
        </p:blipFill>
        <p:spPr>
          <a:xfrm>
            <a:off x="311701" y="166575"/>
            <a:ext cx="1982875" cy="1191950"/>
          </a:xfrm>
          <a:prstGeom prst="rect">
            <a:avLst/>
          </a:prstGeom>
          <a:noFill/>
          <a:ln>
            <a:noFill/>
          </a:ln>
        </p:spPr>
      </p:pic>
      <p:sp>
        <p:nvSpPr>
          <p:cNvPr id="324" name="Google Shape;324;p48"/>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00592</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In All KAPS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Bellevue, WA</a:t>
            </a:r>
            <a:endParaRPr sz="4200" b="1">
              <a:solidFill>
                <a:srgbClr val="FFFFFF"/>
              </a:solidFill>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9"/>
          <p:cNvSpPr/>
          <p:nvPr/>
        </p:nvSpPr>
        <p:spPr>
          <a:xfrm>
            <a:off x="0" y="1487275"/>
            <a:ext cx="9144000" cy="3656100"/>
          </a:xfrm>
          <a:prstGeom prst="rect">
            <a:avLst/>
          </a:prstGeom>
          <a:solidFill>
            <a:srgbClr val="ED1C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49"/>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Fine Arts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Senior Level 2nd Place</a:t>
            </a:r>
            <a:endParaRPr sz="2600" b="1">
              <a:latin typeface="Montserrat"/>
              <a:ea typeface="Montserrat"/>
              <a:cs typeface="Montserrat"/>
              <a:sym typeface="Montserrat"/>
            </a:endParaRPr>
          </a:p>
        </p:txBody>
      </p:sp>
      <p:pic>
        <p:nvPicPr>
          <p:cNvPr id="331" name="Google Shape;331;p49"/>
          <p:cNvPicPr preferRelativeResize="0"/>
          <p:nvPr/>
        </p:nvPicPr>
        <p:blipFill rotWithShape="1">
          <a:blip r:embed="rId3">
            <a:alphaModFix/>
          </a:blip>
          <a:srcRect/>
          <a:stretch/>
        </p:blipFill>
        <p:spPr>
          <a:xfrm>
            <a:off x="311701" y="166575"/>
            <a:ext cx="1982875" cy="1191950"/>
          </a:xfrm>
          <a:prstGeom prst="rect">
            <a:avLst/>
          </a:prstGeom>
          <a:noFill/>
          <a:ln>
            <a:noFill/>
          </a:ln>
        </p:spPr>
      </p:pic>
      <p:sp>
        <p:nvSpPr>
          <p:cNvPr id="332" name="Google Shape;332;p49"/>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51245</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Duct Duct Goose</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Clyde Hill, WA</a:t>
            </a:r>
            <a:endParaRPr sz="4200" b="1">
              <a:solidFill>
                <a:srgbClr val="FFFFFF"/>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0"/>
          <p:cNvSpPr/>
          <p:nvPr/>
        </p:nvSpPr>
        <p:spPr>
          <a:xfrm>
            <a:off x="0" y="1487275"/>
            <a:ext cx="9144000" cy="3656100"/>
          </a:xfrm>
          <a:prstGeom prst="rect">
            <a:avLst/>
          </a:prstGeom>
          <a:solidFill>
            <a:srgbClr val="ED1C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50"/>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Fine Arts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Middle Level 1st Place</a:t>
            </a:r>
            <a:endParaRPr sz="2600" b="1">
              <a:latin typeface="Montserrat"/>
              <a:ea typeface="Montserrat"/>
              <a:cs typeface="Montserrat"/>
              <a:sym typeface="Montserrat"/>
            </a:endParaRPr>
          </a:p>
        </p:txBody>
      </p:sp>
      <p:pic>
        <p:nvPicPr>
          <p:cNvPr id="339" name="Google Shape;339;p50"/>
          <p:cNvPicPr preferRelativeResize="0"/>
          <p:nvPr/>
        </p:nvPicPr>
        <p:blipFill rotWithShape="1">
          <a:blip r:embed="rId3">
            <a:alphaModFix/>
          </a:blip>
          <a:srcRect/>
          <a:stretch/>
        </p:blipFill>
        <p:spPr>
          <a:xfrm>
            <a:off x="311701" y="166575"/>
            <a:ext cx="1982875" cy="1191950"/>
          </a:xfrm>
          <a:prstGeom prst="rect">
            <a:avLst/>
          </a:prstGeom>
          <a:noFill/>
          <a:ln>
            <a:noFill/>
          </a:ln>
        </p:spPr>
      </p:pic>
      <p:sp>
        <p:nvSpPr>
          <p:cNvPr id="340" name="Google Shape;340;p50"/>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02147</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The Golden Trio</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Redmond, WA</a:t>
            </a:r>
            <a:endParaRPr sz="4200" b="1">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more thing…. About the State competition…..</a:t>
            </a:r>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did your team create this year that you are most proud of?</a:t>
            </a:r>
            <a:endParaRPr/>
          </a:p>
        </p:txBody>
      </p:sp>
      <p:sp>
        <p:nvSpPr>
          <p:cNvPr id="346" name="Google Shape;346;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47" name="Google Shape;347;p51">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348" name="Google Shape;348;p51">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Cameras Off Please</a:t>
            </a:r>
            <a:endParaRPr/>
          </a:p>
        </p:txBody>
      </p:sp>
      <p:pic>
        <p:nvPicPr>
          <p:cNvPr id="354" name="Google Shape;354;p52"/>
          <p:cNvPicPr preferRelativeResize="0"/>
          <p:nvPr/>
        </p:nvPicPr>
        <p:blipFill>
          <a:blip r:embed="rId3">
            <a:alphaModFix/>
          </a:blip>
          <a:stretch>
            <a:fillRect/>
          </a:stretch>
        </p:blipFill>
        <p:spPr>
          <a:xfrm>
            <a:off x="3323800" y="3207425"/>
            <a:ext cx="2689925" cy="1189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sp>
        <p:nvSpPr>
          <p:cNvPr id="360" name="Google Shape;360;p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p>
        </p:txBody>
      </p:sp>
      <p:pic>
        <p:nvPicPr>
          <p:cNvPr id="361" name="Google Shape;361;p53"/>
          <p:cNvPicPr preferRelativeResize="0"/>
          <p:nvPr/>
        </p:nvPicPr>
        <p:blipFill rotWithShape="1">
          <a:blip r:embed="rId3">
            <a:alphaModFix/>
          </a:blip>
          <a:srcRect/>
          <a:stretch/>
        </p:blipFill>
        <p:spPr>
          <a:xfrm>
            <a:off x="1780954" y="1312032"/>
            <a:ext cx="5284382" cy="3176483"/>
          </a:xfrm>
          <a:prstGeom prst="rect">
            <a:avLst/>
          </a:prstGeom>
          <a:noFill/>
          <a:ln>
            <a:noFill/>
          </a:ln>
        </p:spPr>
      </p:pic>
      <p:pic>
        <p:nvPicPr>
          <p:cNvPr id="362" name="Google Shape;362;p53"/>
          <p:cNvPicPr preferRelativeResize="0"/>
          <p:nvPr/>
        </p:nvPicPr>
        <p:blipFill>
          <a:blip r:embed="rId4">
            <a:alphaModFix/>
          </a:blip>
          <a:stretch>
            <a:fillRect/>
          </a:stretch>
        </p:blipFill>
        <p:spPr>
          <a:xfrm>
            <a:off x="6952151" y="445032"/>
            <a:ext cx="1111575" cy="51264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4"/>
          <p:cNvSpPr/>
          <p:nvPr/>
        </p:nvSpPr>
        <p:spPr>
          <a:xfrm>
            <a:off x="0" y="1487275"/>
            <a:ext cx="9144000" cy="3656100"/>
          </a:xfrm>
          <a:prstGeom prst="rect">
            <a:avLst/>
          </a:prstGeom>
          <a:solidFill>
            <a:srgbClr val="00AA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54"/>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Improvisational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Elementary Level 1st Place</a:t>
            </a:r>
            <a:endParaRPr sz="2600" b="1">
              <a:latin typeface="Montserrat"/>
              <a:ea typeface="Montserrat"/>
              <a:cs typeface="Montserrat"/>
              <a:sym typeface="Montserrat"/>
            </a:endParaRPr>
          </a:p>
        </p:txBody>
      </p:sp>
      <p:sp>
        <p:nvSpPr>
          <p:cNvPr id="369" name="Google Shape;369;p54"/>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08814</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The Imposters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Bellevue, WA</a:t>
            </a:r>
            <a:endParaRPr sz="4200" b="1">
              <a:solidFill>
                <a:srgbClr val="FFFFFF"/>
              </a:solidFill>
              <a:latin typeface="Montserrat"/>
              <a:ea typeface="Montserrat"/>
              <a:cs typeface="Montserrat"/>
              <a:sym typeface="Montserrat"/>
            </a:endParaRPr>
          </a:p>
        </p:txBody>
      </p:sp>
      <p:pic>
        <p:nvPicPr>
          <p:cNvPr id="370" name="Google Shape;370;p54"/>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5"/>
          <p:cNvSpPr/>
          <p:nvPr/>
        </p:nvSpPr>
        <p:spPr>
          <a:xfrm>
            <a:off x="0" y="1487275"/>
            <a:ext cx="9144000" cy="3656100"/>
          </a:xfrm>
          <a:prstGeom prst="rect">
            <a:avLst/>
          </a:prstGeom>
          <a:solidFill>
            <a:srgbClr val="00AA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55"/>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Improvisational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Middle Level 2nd Place</a:t>
            </a:r>
            <a:endParaRPr sz="2600" b="1">
              <a:latin typeface="Montserrat"/>
              <a:ea typeface="Montserrat"/>
              <a:cs typeface="Montserrat"/>
              <a:sym typeface="Montserrat"/>
            </a:endParaRPr>
          </a:p>
        </p:txBody>
      </p:sp>
      <p:sp>
        <p:nvSpPr>
          <p:cNvPr id="377" name="Google Shape;377;p55"/>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73308</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Supreme Swordfish</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Redmond, WA</a:t>
            </a:r>
            <a:endParaRPr sz="4200" b="1">
              <a:solidFill>
                <a:srgbClr val="FFFFFF"/>
              </a:solidFill>
              <a:latin typeface="Montserrat"/>
              <a:ea typeface="Montserrat"/>
              <a:cs typeface="Montserrat"/>
              <a:sym typeface="Montserrat"/>
            </a:endParaRPr>
          </a:p>
        </p:txBody>
      </p:sp>
      <p:pic>
        <p:nvPicPr>
          <p:cNvPr id="378" name="Google Shape;378;p55"/>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6"/>
          <p:cNvSpPr/>
          <p:nvPr/>
        </p:nvSpPr>
        <p:spPr>
          <a:xfrm>
            <a:off x="0" y="1487275"/>
            <a:ext cx="9144000" cy="3656100"/>
          </a:xfrm>
          <a:prstGeom prst="rect">
            <a:avLst/>
          </a:prstGeom>
          <a:solidFill>
            <a:srgbClr val="00AA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56"/>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Improvisational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Middle Level 1st Place</a:t>
            </a:r>
            <a:endParaRPr sz="2600" b="1">
              <a:latin typeface="Montserrat"/>
              <a:ea typeface="Montserrat"/>
              <a:cs typeface="Montserrat"/>
              <a:sym typeface="Montserrat"/>
            </a:endParaRPr>
          </a:p>
        </p:txBody>
      </p:sp>
      <p:sp>
        <p:nvSpPr>
          <p:cNvPr id="385" name="Google Shape;385;p56"/>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76869</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Masterminds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Redmonds, WA</a:t>
            </a:r>
            <a:endParaRPr sz="4200" b="1">
              <a:solidFill>
                <a:srgbClr val="FFFFFF"/>
              </a:solidFill>
              <a:latin typeface="Montserrat"/>
              <a:ea typeface="Montserrat"/>
              <a:cs typeface="Montserrat"/>
              <a:sym typeface="Montserrat"/>
            </a:endParaRPr>
          </a:p>
        </p:txBody>
      </p:sp>
      <p:pic>
        <p:nvPicPr>
          <p:cNvPr id="386" name="Google Shape;386;p56"/>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7"/>
          <p:cNvSpPr/>
          <p:nvPr/>
        </p:nvSpPr>
        <p:spPr>
          <a:xfrm>
            <a:off x="0" y="1487275"/>
            <a:ext cx="9144000" cy="3656100"/>
          </a:xfrm>
          <a:prstGeom prst="rect">
            <a:avLst/>
          </a:prstGeom>
          <a:solidFill>
            <a:srgbClr val="00AA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57"/>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Improvisational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Secondary Level 1st Place</a:t>
            </a:r>
            <a:endParaRPr sz="2600" b="1">
              <a:latin typeface="Montserrat"/>
              <a:ea typeface="Montserrat"/>
              <a:cs typeface="Montserrat"/>
              <a:sym typeface="Montserrat"/>
            </a:endParaRPr>
          </a:p>
        </p:txBody>
      </p:sp>
      <p:sp>
        <p:nvSpPr>
          <p:cNvPr id="393" name="Google Shape;393;p57"/>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03260</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The Invincible Improvers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Redmond, WA</a:t>
            </a:r>
            <a:endParaRPr sz="4200" b="1">
              <a:solidFill>
                <a:srgbClr val="FFFFFF"/>
              </a:solidFill>
              <a:latin typeface="Montserrat"/>
              <a:ea typeface="Montserrat"/>
              <a:cs typeface="Montserrat"/>
              <a:sym typeface="Montserrat"/>
            </a:endParaRPr>
          </a:p>
        </p:txBody>
      </p:sp>
      <p:pic>
        <p:nvPicPr>
          <p:cNvPr id="394" name="Google Shape;394;p57"/>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than duct tape, what is the most essential thing to have in a team’s DI kit?</a:t>
            </a:r>
            <a:endParaRPr/>
          </a:p>
        </p:txBody>
      </p:sp>
      <p:sp>
        <p:nvSpPr>
          <p:cNvPr id="400" name="Google Shape;400;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01" name="Google Shape;401;p58">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402" name="Google Shape;402;p58">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Cameras Off Please</a:t>
            </a:r>
            <a:endParaRPr/>
          </a:p>
        </p:txBody>
      </p:sp>
      <p:pic>
        <p:nvPicPr>
          <p:cNvPr id="408" name="Google Shape;408;p59"/>
          <p:cNvPicPr preferRelativeResize="0"/>
          <p:nvPr/>
        </p:nvPicPr>
        <p:blipFill>
          <a:blip r:embed="rId3">
            <a:alphaModFix/>
          </a:blip>
          <a:stretch>
            <a:fillRect/>
          </a:stretch>
        </p:blipFill>
        <p:spPr>
          <a:xfrm>
            <a:off x="3323800" y="3207425"/>
            <a:ext cx="2689925" cy="1189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Cameras on for …. </a:t>
            </a:r>
            <a:endParaRPr/>
          </a:p>
        </p:txBody>
      </p:sp>
      <p:sp>
        <p:nvSpPr>
          <p:cNvPr id="414" name="Google Shape;414;p6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p>
        </p:txBody>
      </p:sp>
      <p:pic>
        <p:nvPicPr>
          <p:cNvPr id="415" name="Google Shape;415;p60" descr="Graphical user interface, application&#10;&#10;Description automatically generated"/>
          <p:cNvPicPr preferRelativeResize="0"/>
          <p:nvPr/>
        </p:nvPicPr>
        <p:blipFill rotWithShape="1">
          <a:blip r:embed="rId3">
            <a:alphaModFix/>
          </a:blip>
          <a:srcRect/>
          <a:stretch/>
        </p:blipFill>
        <p:spPr>
          <a:xfrm>
            <a:off x="1728597" y="1070212"/>
            <a:ext cx="5957200" cy="3580925"/>
          </a:xfrm>
          <a:prstGeom prst="rect">
            <a:avLst/>
          </a:prstGeom>
          <a:noFill/>
          <a:ln>
            <a:noFill/>
          </a:ln>
        </p:spPr>
      </p:pic>
      <p:pic>
        <p:nvPicPr>
          <p:cNvPr id="416" name="Google Shape;416;p60"/>
          <p:cNvPicPr preferRelativeResize="0"/>
          <p:nvPr/>
        </p:nvPicPr>
        <p:blipFill>
          <a:blip r:embed="rId4">
            <a:alphaModFix/>
          </a:blip>
          <a:stretch>
            <a:fillRect/>
          </a:stretch>
        </p:blipFill>
        <p:spPr>
          <a:xfrm>
            <a:off x="6952151" y="445032"/>
            <a:ext cx="1111575" cy="5126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ALL TEAMS ARE GOING TO STATE!!!!!!</a:t>
            </a:r>
            <a:endParaRPr>
              <a:solidFill>
                <a:srgbClr val="FFFFFF"/>
              </a:solidFill>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79" name="Google Shape;79;p16"/>
          <p:cNvPicPr preferRelativeResize="0"/>
          <p:nvPr/>
        </p:nvPicPr>
        <p:blipFill>
          <a:blip r:embed="rId3">
            <a:alphaModFix/>
          </a:blip>
          <a:stretch>
            <a:fillRect/>
          </a:stretch>
        </p:blipFill>
        <p:spPr>
          <a:xfrm>
            <a:off x="846550" y="1017725"/>
            <a:ext cx="6118926" cy="34164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1"/>
          <p:cNvSpPr/>
          <p:nvPr/>
        </p:nvSpPr>
        <p:spPr>
          <a:xfrm>
            <a:off x="0" y="1487275"/>
            <a:ext cx="9144000" cy="3656100"/>
          </a:xfrm>
          <a:prstGeom prst="rect">
            <a:avLst/>
          </a:prstGeom>
          <a:solidFill>
            <a:srgbClr val="6629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61"/>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Engineering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Elementary Level 3rd Place</a:t>
            </a:r>
            <a:endParaRPr sz="2600" b="1">
              <a:latin typeface="Montserrat"/>
              <a:ea typeface="Montserrat"/>
              <a:cs typeface="Montserrat"/>
              <a:sym typeface="Montserrat"/>
            </a:endParaRPr>
          </a:p>
        </p:txBody>
      </p:sp>
      <p:sp>
        <p:nvSpPr>
          <p:cNvPr id="423" name="Google Shape;423;p61"/>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92842</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Covid Defenders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Bellevue, WA</a:t>
            </a:r>
            <a:endParaRPr sz="4200" b="1">
              <a:solidFill>
                <a:srgbClr val="FFFFFF"/>
              </a:solidFill>
              <a:latin typeface="Montserrat"/>
              <a:ea typeface="Montserrat"/>
              <a:cs typeface="Montserrat"/>
              <a:sym typeface="Montserrat"/>
            </a:endParaRPr>
          </a:p>
        </p:txBody>
      </p:sp>
      <p:pic>
        <p:nvPicPr>
          <p:cNvPr id="424" name="Google Shape;424;p61" descr="Graphical user interface, application&#10;&#10;Description automatically generated"/>
          <p:cNvPicPr preferRelativeResize="0"/>
          <p:nvPr/>
        </p:nvPicPr>
        <p:blipFill rotWithShape="1">
          <a:blip r:embed="rId3">
            <a:alphaModFix/>
          </a:blip>
          <a:srcRect/>
          <a:stretch/>
        </p:blipFill>
        <p:spPr>
          <a:xfrm>
            <a:off x="311707" y="237290"/>
            <a:ext cx="1751630" cy="105291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2"/>
          <p:cNvSpPr/>
          <p:nvPr/>
        </p:nvSpPr>
        <p:spPr>
          <a:xfrm>
            <a:off x="0" y="1487275"/>
            <a:ext cx="9144000" cy="3656100"/>
          </a:xfrm>
          <a:prstGeom prst="rect">
            <a:avLst/>
          </a:prstGeom>
          <a:solidFill>
            <a:srgbClr val="6629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62"/>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2800"/>
              <a:buFont typeface="Arial"/>
              <a:buNone/>
            </a:pPr>
            <a:r>
              <a:rPr lang="en" sz="2600" b="1">
                <a:latin typeface="Montserrat"/>
                <a:ea typeface="Montserrat"/>
                <a:cs typeface="Montserrat"/>
                <a:sym typeface="Montserrat"/>
              </a:rPr>
              <a:t>Engineering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Elementary Level  2nd Place</a:t>
            </a:r>
            <a:endParaRPr sz="2600" b="1">
              <a:latin typeface="Montserrat"/>
              <a:ea typeface="Montserrat"/>
              <a:cs typeface="Montserrat"/>
              <a:sym typeface="Montserrat"/>
            </a:endParaRPr>
          </a:p>
        </p:txBody>
      </p:sp>
      <p:sp>
        <p:nvSpPr>
          <p:cNvPr id="431" name="Google Shape;431;p62"/>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65950</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None</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Mukilteo, WA</a:t>
            </a:r>
            <a:endParaRPr sz="4200" b="1">
              <a:solidFill>
                <a:srgbClr val="FFFFFF"/>
              </a:solidFill>
              <a:latin typeface="Montserrat"/>
              <a:ea typeface="Montserrat"/>
              <a:cs typeface="Montserrat"/>
              <a:sym typeface="Montserrat"/>
            </a:endParaRPr>
          </a:p>
        </p:txBody>
      </p:sp>
      <p:pic>
        <p:nvPicPr>
          <p:cNvPr id="432" name="Google Shape;432;p62" descr="Graphical user interface, application&#10;&#10;Description automatically generated"/>
          <p:cNvPicPr preferRelativeResize="0"/>
          <p:nvPr/>
        </p:nvPicPr>
        <p:blipFill rotWithShape="1">
          <a:blip r:embed="rId3">
            <a:alphaModFix/>
          </a:blip>
          <a:srcRect/>
          <a:stretch/>
        </p:blipFill>
        <p:spPr>
          <a:xfrm>
            <a:off x="311707" y="237290"/>
            <a:ext cx="1751630" cy="105291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3"/>
          <p:cNvSpPr/>
          <p:nvPr/>
        </p:nvSpPr>
        <p:spPr>
          <a:xfrm>
            <a:off x="0" y="1487275"/>
            <a:ext cx="9144000" cy="3656100"/>
          </a:xfrm>
          <a:prstGeom prst="rect">
            <a:avLst/>
          </a:prstGeom>
          <a:solidFill>
            <a:srgbClr val="6629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63"/>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2800"/>
              <a:buFont typeface="Arial"/>
              <a:buNone/>
            </a:pPr>
            <a:r>
              <a:rPr lang="en" sz="2600" b="1">
                <a:latin typeface="Montserrat"/>
                <a:ea typeface="Montserrat"/>
                <a:cs typeface="Montserrat"/>
                <a:sym typeface="Montserrat"/>
              </a:rPr>
              <a:t>Engineering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Elementary Level 1st Place</a:t>
            </a:r>
            <a:endParaRPr sz="2600" b="1">
              <a:latin typeface="Montserrat"/>
              <a:ea typeface="Montserrat"/>
              <a:cs typeface="Montserrat"/>
              <a:sym typeface="Montserrat"/>
            </a:endParaRPr>
          </a:p>
        </p:txBody>
      </p:sp>
      <p:sp>
        <p:nvSpPr>
          <p:cNvPr id="439" name="Google Shape;439;p63"/>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45999</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Fab 5</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Bellevue, WA</a:t>
            </a:r>
            <a:endParaRPr sz="4200" b="1">
              <a:solidFill>
                <a:srgbClr val="FFFFFF"/>
              </a:solidFill>
              <a:latin typeface="Montserrat"/>
              <a:ea typeface="Montserrat"/>
              <a:cs typeface="Montserrat"/>
              <a:sym typeface="Montserrat"/>
            </a:endParaRPr>
          </a:p>
        </p:txBody>
      </p:sp>
      <p:pic>
        <p:nvPicPr>
          <p:cNvPr id="440" name="Google Shape;440;p63" descr="Graphical user interface, application&#10;&#10;Description automatically generated"/>
          <p:cNvPicPr preferRelativeResize="0"/>
          <p:nvPr/>
        </p:nvPicPr>
        <p:blipFill rotWithShape="1">
          <a:blip r:embed="rId3">
            <a:alphaModFix/>
          </a:blip>
          <a:srcRect/>
          <a:stretch/>
        </p:blipFill>
        <p:spPr>
          <a:xfrm>
            <a:off x="311707" y="237290"/>
            <a:ext cx="1751630" cy="105291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a team member a compliment.</a:t>
            </a:r>
            <a:endParaRPr/>
          </a:p>
        </p:txBody>
      </p:sp>
      <p:sp>
        <p:nvSpPr>
          <p:cNvPr id="446" name="Google Shape;446;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47" name="Google Shape;447;p64">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448" name="Google Shape;448;p64">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Cameras Off Please</a:t>
            </a:r>
            <a:endParaRPr/>
          </a:p>
        </p:txBody>
      </p:sp>
      <p:pic>
        <p:nvPicPr>
          <p:cNvPr id="454" name="Google Shape;454;p65"/>
          <p:cNvPicPr preferRelativeResize="0"/>
          <p:nvPr/>
        </p:nvPicPr>
        <p:blipFill>
          <a:blip r:embed="rId3">
            <a:alphaModFix/>
          </a:blip>
          <a:stretch>
            <a:fillRect/>
          </a:stretch>
        </p:blipFill>
        <p:spPr>
          <a:xfrm>
            <a:off x="3323800" y="3207425"/>
            <a:ext cx="2689925" cy="11895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Cameras on for … </a:t>
            </a:r>
            <a:endParaRPr/>
          </a:p>
        </p:txBody>
      </p:sp>
      <p:sp>
        <p:nvSpPr>
          <p:cNvPr id="460" name="Google Shape;460;p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p>
        </p:txBody>
      </p:sp>
      <p:pic>
        <p:nvPicPr>
          <p:cNvPr id="461" name="Google Shape;461;p66" descr="Logo&#10;&#10;Description automatically generated with low confidence"/>
          <p:cNvPicPr preferRelativeResize="0"/>
          <p:nvPr/>
        </p:nvPicPr>
        <p:blipFill rotWithShape="1">
          <a:blip r:embed="rId3">
            <a:alphaModFix/>
          </a:blip>
          <a:srcRect/>
          <a:stretch/>
        </p:blipFill>
        <p:spPr>
          <a:xfrm>
            <a:off x="1796901" y="1419447"/>
            <a:ext cx="5237541" cy="3148329"/>
          </a:xfrm>
          <a:prstGeom prst="rect">
            <a:avLst/>
          </a:prstGeom>
          <a:noFill/>
          <a:ln>
            <a:noFill/>
          </a:ln>
        </p:spPr>
      </p:pic>
      <p:pic>
        <p:nvPicPr>
          <p:cNvPr id="462" name="Google Shape;462;p66"/>
          <p:cNvPicPr preferRelativeResize="0"/>
          <p:nvPr/>
        </p:nvPicPr>
        <p:blipFill>
          <a:blip r:embed="rId4">
            <a:alphaModFix/>
          </a:blip>
          <a:stretch>
            <a:fillRect/>
          </a:stretch>
        </p:blipFill>
        <p:spPr>
          <a:xfrm>
            <a:off x="6952151" y="445032"/>
            <a:ext cx="1111575" cy="51264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7"/>
          <p:cNvSpPr/>
          <p:nvPr/>
        </p:nvSpPr>
        <p:spPr>
          <a:xfrm>
            <a:off x="0" y="1487275"/>
            <a:ext cx="9144000" cy="3656100"/>
          </a:xfrm>
          <a:prstGeom prst="rect">
            <a:avLst/>
          </a:prstGeom>
          <a:solidFill>
            <a:srgbClr val="6629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67"/>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Service Learning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Elementary Level 2nd Place</a:t>
            </a:r>
            <a:endParaRPr sz="2600" b="1">
              <a:latin typeface="Montserrat"/>
              <a:ea typeface="Montserrat"/>
              <a:cs typeface="Montserrat"/>
              <a:sym typeface="Montserrat"/>
            </a:endParaRPr>
          </a:p>
        </p:txBody>
      </p:sp>
      <p:sp>
        <p:nvSpPr>
          <p:cNvPr id="469" name="Google Shape;469;p67"/>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28495</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Magnetic Ice</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Seattle, WA</a:t>
            </a:r>
            <a:endParaRPr sz="4200" b="1">
              <a:solidFill>
                <a:srgbClr val="FFFFFF"/>
              </a:solidFill>
              <a:latin typeface="Montserrat"/>
              <a:ea typeface="Montserrat"/>
              <a:cs typeface="Montserrat"/>
              <a:sym typeface="Montserrat"/>
            </a:endParaRPr>
          </a:p>
        </p:txBody>
      </p:sp>
      <p:pic>
        <p:nvPicPr>
          <p:cNvPr id="470" name="Google Shape;470;p67"/>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8"/>
          <p:cNvSpPr/>
          <p:nvPr/>
        </p:nvSpPr>
        <p:spPr>
          <a:xfrm>
            <a:off x="0" y="1487275"/>
            <a:ext cx="9144000" cy="3656100"/>
          </a:xfrm>
          <a:prstGeom prst="rect">
            <a:avLst/>
          </a:prstGeom>
          <a:solidFill>
            <a:srgbClr val="6629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68"/>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Service Learning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Elementary Level 1st Place</a:t>
            </a:r>
            <a:endParaRPr sz="2600" b="1">
              <a:latin typeface="Montserrat"/>
              <a:ea typeface="Montserrat"/>
              <a:cs typeface="Montserrat"/>
              <a:sym typeface="Montserrat"/>
            </a:endParaRPr>
          </a:p>
        </p:txBody>
      </p:sp>
      <p:sp>
        <p:nvSpPr>
          <p:cNvPr id="477" name="Google Shape;477;p68"/>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65689</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We’re A M.A.S.K</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Redmond, WA</a:t>
            </a:r>
            <a:endParaRPr sz="4200" b="1">
              <a:solidFill>
                <a:srgbClr val="FFFFFF"/>
              </a:solidFill>
              <a:latin typeface="Montserrat"/>
              <a:ea typeface="Montserrat"/>
              <a:cs typeface="Montserrat"/>
              <a:sym typeface="Montserrat"/>
            </a:endParaRPr>
          </a:p>
        </p:txBody>
      </p:sp>
      <p:pic>
        <p:nvPicPr>
          <p:cNvPr id="478" name="Google Shape;478;p68"/>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9"/>
          <p:cNvSpPr/>
          <p:nvPr/>
        </p:nvSpPr>
        <p:spPr>
          <a:xfrm>
            <a:off x="0" y="1487275"/>
            <a:ext cx="9144000" cy="3656100"/>
          </a:xfrm>
          <a:prstGeom prst="rect">
            <a:avLst/>
          </a:prstGeom>
          <a:solidFill>
            <a:srgbClr val="6629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69"/>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Service Learning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Middle Level  1st Place</a:t>
            </a:r>
            <a:endParaRPr sz="2600" b="1">
              <a:latin typeface="Montserrat"/>
              <a:ea typeface="Montserrat"/>
              <a:cs typeface="Montserrat"/>
              <a:sym typeface="Montserrat"/>
            </a:endParaRPr>
          </a:p>
        </p:txBody>
      </p:sp>
      <p:sp>
        <p:nvSpPr>
          <p:cNvPr id="485" name="Google Shape;485;p69"/>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04600</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Cool Green Lighting</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Woodway, WA</a:t>
            </a:r>
            <a:endParaRPr sz="4200" b="1">
              <a:solidFill>
                <a:srgbClr val="FFFFFF"/>
              </a:solidFill>
              <a:latin typeface="Montserrat"/>
              <a:ea typeface="Montserrat"/>
              <a:cs typeface="Montserrat"/>
              <a:sym typeface="Montserrat"/>
            </a:endParaRPr>
          </a:p>
        </p:txBody>
      </p:sp>
      <p:pic>
        <p:nvPicPr>
          <p:cNvPr id="486" name="Google Shape;486;p69"/>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0"/>
          <p:cNvSpPr/>
          <p:nvPr/>
        </p:nvSpPr>
        <p:spPr>
          <a:xfrm>
            <a:off x="0" y="1487275"/>
            <a:ext cx="9144000" cy="3656100"/>
          </a:xfrm>
          <a:prstGeom prst="rect">
            <a:avLst/>
          </a:prstGeom>
          <a:solidFill>
            <a:srgbClr val="6629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70"/>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Service Learning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Senior Level 4th Place</a:t>
            </a:r>
            <a:endParaRPr sz="2600" b="1">
              <a:latin typeface="Montserrat"/>
              <a:ea typeface="Montserrat"/>
              <a:cs typeface="Montserrat"/>
              <a:sym typeface="Montserrat"/>
            </a:endParaRPr>
          </a:p>
        </p:txBody>
      </p:sp>
      <p:sp>
        <p:nvSpPr>
          <p:cNvPr id="493" name="Google Shape;493;p70"/>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93651</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5 Star Friends (est. 2017)</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Medina, WA</a:t>
            </a:r>
            <a:endParaRPr sz="4200" b="1">
              <a:solidFill>
                <a:srgbClr val="FFFFFF"/>
              </a:solidFill>
              <a:latin typeface="Montserrat"/>
              <a:ea typeface="Montserrat"/>
              <a:cs typeface="Montserrat"/>
              <a:sym typeface="Montserrat"/>
            </a:endParaRPr>
          </a:p>
        </p:txBody>
      </p:sp>
      <p:pic>
        <p:nvPicPr>
          <p:cNvPr id="494" name="Google Shape;494;p70"/>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Cameras Off Please</a:t>
            </a:r>
            <a:endParaRPr/>
          </a:p>
        </p:txBody>
      </p:sp>
      <p:pic>
        <p:nvPicPr>
          <p:cNvPr id="85" name="Google Shape;85;p17"/>
          <p:cNvPicPr preferRelativeResize="0"/>
          <p:nvPr/>
        </p:nvPicPr>
        <p:blipFill>
          <a:blip r:embed="rId3">
            <a:alphaModFix/>
          </a:blip>
          <a:stretch>
            <a:fillRect/>
          </a:stretch>
        </p:blipFill>
        <p:spPr>
          <a:xfrm>
            <a:off x="3323800" y="3207425"/>
            <a:ext cx="2689925" cy="11895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1"/>
          <p:cNvSpPr/>
          <p:nvPr/>
        </p:nvSpPr>
        <p:spPr>
          <a:xfrm>
            <a:off x="0" y="1487275"/>
            <a:ext cx="9144000" cy="3656100"/>
          </a:xfrm>
          <a:prstGeom prst="rect">
            <a:avLst/>
          </a:prstGeom>
          <a:solidFill>
            <a:srgbClr val="6629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71"/>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Service Learning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Senior Level 3rd Place</a:t>
            </a:r>
            <a:endParaRPr sz="2600" b="1">
              <a:latin typeface="Montserrat"/>
              <a:ea typeface="Montserrat"/>
              <a:cs typeface="Montserrat"/>
              <a:sym typeface="Montserrat"/>
            </a:endParaRPr>
          </a:p>
        </p:txBody>
      </p:sp>
      <p:sp>
        <p:nvSpPr>
          <p:cNvPr id="501" name="Google Shape;501;p71"/>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30031</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Clown Daddies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Sammamish, WA</a:t>
            </a:r>
            <a:endParaRPr sz="4200" b="1">
              <a:solidFill>
                <a:srgbClr val="FFFFFF"/>
              </a:solidFill>
              <a:latin typeface="Montserrat"/>
              <a:ea typeface="Montserrat"/>
              <a:cs typeface="Montserrat"/>
              <a:sym typeface="Montserrat"/>
            </a:endParaRPr>
          </a:p>
        </p:txBody>
      </p:sp>
      <p:pic>
        <p:nvPicPr>
          <p:cNvPr id="502" name="Google Shape;502;p71"/>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2"/>
          <p:cNvSpPr/>
          <p:nvPr/>
        </p:nvSpPr>
        <p:spPr>
          <a:xfrm>
            <a:off x="0" y="1487275"/>
            <a:ext cx="9144000" cy="3656100"/>
          </a:xfrm>
          <a:prstGeom prst="rect">
            <a:avLst/>
          </a:prstGeom>
          <a:solidFill>
            <a:srgbClr val="6629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72"/>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Service Learning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Senior Level  2nd Place</a:t>
            </a:r>
            <a:endParaRPr sz="2600" b="1">
              <a:latin typeface="Montserrat"/>
              <a:ea typeface="Montserrat"/>
              <a:cs typeface="Montserrat"/>
              <a:sym typeface="Montserrat"/>
            </a:endParaRPr>
          </a:p>
        </p:txBody>
      </p:sp>
      <p:sp>
        <p:nvSpPr>
          <p:cNvPr id="509" name="Google Shape;509;p72"/>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47670</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Five Star Friends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Bellevue, WA</a:t>
            </a:r>
            <a:endParaRPr sz="4200" b="1">
              <a:solidFill>
                <a:srgbClr val="FFFFFF"/>
              </a:solidFill>
              <a:latin typeface="Montserrat"/>
              <a:ea typeface="Montserrat"/>
              <a:cs typeface="Montserrat"/>
              <a:sym typeface="Montserrat"/>
            </a:endParaRPr>
          </a:p>
        </p:txBody>
      </p:sp>
      <p:pic>
        <p:nvPicPr>
          <p:cNvPr id="510" name="Google Shape;510;p72"/>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3"/>
          <p:cNvSpPr/>
          <p:nvPr/>
        </p:nvSpPr>
        <p:spPr>
          <a:xfrm>
            <a:off x="0" y="1487275"/>
            <a:ext cx="9144000" cy="3656100"/>
          </a:xfrm>
          <a:prstGeom prst="rect">
            <a:avLst/>
          </a:prstGeom>
          <a:solidFill>
            <a:srgbClr val="6629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73"/>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Service Learning Challenge</a:t>
            </a:r>
            <a:endParaRPr sz="2600" b="1">
              <a:latin typeface="Montserrat"/>
              <a:ea typeface="Montserrat"/>
              <a:cs typeface="Montserrat"/>
              <a:sym typeface="Montserrat"/>
            </a:endParaRPr>
          </a:p>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Senior Level 1st Place</a:t>
            </a:r>
            <a:endParaRPr sz="2600" b="1">
              <a:latin typeface="Montserrat"/>
              <a:ea typeface="Montserrat"/>
              <a:cs typeface="Montserrat"/>
              <a:sym typeface="Montserrat"/>
            </a:endParaRPr>
          </a:p>
        </p:txBody>
      </p:sp>
      <p:sp>
        <p:nvSpPr>
          <p:cNvPr id="517" name="Google Shape;517;p73"/>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31340</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Inflatable Falling Stars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Bellevue, WA</a:t>
            </a:r>
            <a:endParaRPr sz="4200" b="1">
              <a:solidFill>
                <a:srgbClr val="FFFFFF"/>
              </a:solidFill>
              <a:latin typeface="Montserrat"/>
              <a:ea typeface="Montserrat"/>
              <a:cs typeface="Montserrat"/>
              <a:sym typeface="Montserrat"/>
            </a:endParaRPr>
          </a:p>
        </p:txBody>
      </p:sp>
      <p:pic>
        <p:nvPicPr>
          <p:cNvPr id="518" name="Google Shape;518;p73"/>
          <p:cNvPicPr preferRelativeResize="0"/>
          <p:nvPr/>
        </p:nvPicPr>
        <p:blipFill rotWithShape="1">
          <a:blip r:embed="rId3">
            <a:alphaModFix/>
          </a:blip>
          <a:srcRect/>
          <a:stretch/>
        </p:blipFill>
        <p:spPr>
          <a:xfrm>
            <a:off x="311701" y="166575"/>
            <a:ext cx="1982875" cy="11919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Cameras Off Please</a:t>
            </a:r>
            <a:endParaRPr/>
          </a:p>
        </p:txBody>
      </p:sp>
      <p:pic>
        <p:nvPicPr>
          <p:cNvPr id="524" name="Google Shape;524;p74"/>
          <p:cNvPicPr preferRelativeResize="0"/>
          <p:nvPr/>
        </p:nvPicPr>
        <p:blipFill>
          <a:blip r:embed="rId3">
            <a:alphaModFix/>
          </a:blip>
          <a:stretch>
            <a:fillRect/>
          </a:stretch>
        </p:blipFill>
        <p:spPr>
          <a:xfrm>
            <a:off x="3323800" y="3207425"/>
            <a:ext cx="2689925" cy="11895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you looking forward to for next year’s tournament other than meeting in person?</a:t>
            </a:r>
            <a:endParaRPr/>
          </a:p>
        </p:txBody>
      </p:sp>
      <p:sp>
        <p:nvSpPr>
          <p:cNvPr id="530" name="Google Shape;530;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31" name="Google Shape;531;p75">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532" name="Google Shape;532;p75">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76"/>
          <p:cNvSpPr txBox="1">
            <a:spLocks noGrp="1"/>
          </p:cNvSpPr>
          <p:nvPr>
            <p:ph type="title"/>
          </p:nvPr>
        </p:nvSpPr>
        <p:spPr>
          <a:xfrm>
            <a:off x="311700" y="445025"/>
            <a:ext cx="2681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you’re called, turn your camera on!</a:t>
            </a:r>
            <a:endParaRPr/>
          </a:p>
        </p:txBody>
      </p:sp>
      <p:sp>
        <p:nvSpPr>
          <p:cNvPr id="538" name="Google Shape;538;p76"/>
          <p:cNvSpPr txBox="1">
            <a:spLocks noGrp="1"/>
          </p:cNvSpPr>
          <p:nvPr>
            <p:ph type="body" idx="1"/>
          </p:nvPr>
        </p:nvSpPr>
        <p:spPr>
          <a:xfrm>
            <a:off x="311700" y="2477100"/>
            <a:ext cx="8520600" cy="2091900"/>
          </a:xfrm>
          <a:prstGeom prst="rect">
            <a:avLst/>
          </a:prstGeom>
        </p:spPr>
        <p:txBody>
          <a:bodyPr spcFirstLastPara="1" wrap="square" lIns="91425" tIns="91425" rIns="91425" bIns="91425" anchor="t" anchorCtr="0">
            <a:noAutofit/>
          </a:bodyPr>
          <a:lstStyle/>
          <a:p>
            <a:pPr marL="0" lvl="0" indent="0" algn="l" rtl="0">
              <a:lnSpc>
                <a:spcPct val="106999"/>
              </a:lnSpc>
              <a:spcBef>
                <a:spcPts val="0"/>
              </a:spcBef>
              <a:spcAft>
                <a:spcPts val="0"/>
              </a:spcAft>
              <a:buClr>
                <a:schemeClr val="dk1"/>
              </a:buClr>
              <a:buSzPts val="1100"/>
              <a:buFont typeface="Arial"/>
              <a:buNone/>
            </a:pPr>
            <a:r>
              <a:rPr lang="en" sz="2500">
                <a:solidFill>
                  <a:schemeClr val="dk1"/>
                </a:solidFill>
                <a:latin typeface="Calibri"/>
                <a:ea typeface="Calibri"/>
                <a:cs typeface="Calibri"/>
                <a:sym typeface="Calibri"/>
              </a:rPr>
              <a:t> This award is offered for exceptional skill in the areas of engineering, design, or performance. Nominations should give examples of outstanding skills in the areas of engineering, design, or performance demonstrated by the team/individual. This award is offered for skill rather than creativity.</a:t>
            </a:r>
            <a:endParaRPr sz="2500">
              <a:solidFill>
                <a:schemeClr val="dk1"/>
              </a:solidFill>
              <a:latin typeface="Calibri"/>
              <a:ea typeface="Calibri"/>
              <a:cs typeface="Calibri"/>
              <a:sym typeface="Calibri"/>
            </a:endParaRPr>
          </a:p>
          <a:p>
            <a:pPr marL="0" lvl="0" indent="0" algn="l" rtl="0">
              <a:spcBef>
                <a:spcPts val="800"/>
              </a:spcBef>
              <a:spcAft>
                <a:spcPts val="0"/>
              </a:spcAft>
              <a:buNone/>
            </a:pPr>
            <a:endParaRPr sz="3200"/>
          </a:p>
        </p:txBody>
      </p:sp>
      <p:pic>
        <p:nvPicPr>
          <p:cNvPr id="539" name="Google Shape;539;p76"/>
          <p:cNvPicPr preferRelativeResize="0"/>
          <p:nvPr/>
        </p:nvPicPr>
        <p:blipFill rotWithShape="1">
          <a:blip r:embed="rId3">
            <a:alphaModFix/>
          </a:blip>
          <a:srcRect/>
          <a:stretch/>
        </p:blipFill>
        <p:spPr>
          <a:xfrm>
            <a:off x="3211050" y="211000"/>
            <a:ext cx="2266852" cy="218667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7"/>
          <p:cNvSpPr/>
          <p:nvPr/>
        </p:nvSpPr>
        <p:spPr>
          <a:xfrm>
            <a:off x="-226500" y="1487400"/>
            <a:ext cx="9144000" cy="3656100"/>
          </a:xfrm>
          <a:prstGeom prst="rect">
            <a:avLst/>
          </a:prstGeom>
          <a:solidFill>
            <a:srgbClr val="996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77"/>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Renaissance Award</a:t>
            </a:r>
            <a:endParaRPr sz="2600" b="1">
              <a:latin typeface="Montserrat"/>
              <a:ea typeface="Montserrat"/>
              <a:cs typeface="Montserrat"/>
              <a:sym typeface="Montserrat"/>
            </a:endParaRPr>
          </a:p>
        </p:txBody>
      </p:sp>
      <p:sp>
        <p:nvSpPr>
          <p:cNvPr id="546" name="Google Shape;546;p77"/>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The Next Level</a:t>
            </a:r>
            <a:endParaRPr sz="4200" b="1">
              <a:solidFill>
                <a:srgbClr val="FFFFFF"/>
              </a:solidFill>
              <a:latin typeface="Montserrat"/>
              <a:ea typeface="Montserrat"/>
              <a:cs typeface="Montserrat"/>
              <a:sym typeface="Montserrat"/>
            </a:endParaRPr>
          </a:p>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66689</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Cool Green Lightening</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endParaRPr sz="4200" b="1">
              <a:solidFill>
                <a:srgbClr val="FFFFFF"/>
              </a:solidFill>
              <a:latin typeface="Montserrat"/>
              <a:ea typeface="Montserrat"/>
              <a:cs typeface="Montserrat"/>
              <a:sym typeface="Montserrat"/>
            </a:endParaRPr>
          </a:p>
        </p:txBody>
      </p:sp>
      <p:pic>
        <p:nvPicPr>
          <p:cNvPr id="547" name="Google Shape;547;p77"/>
          <p:cNvPicPr preferRelativeResize="0"/>
          <p:nvPr/>
        </p:nvPicPr>
        <p:blipFill rotWithShape="1">
          <a:blip r:embed="rId3">
            <a:alphaModFix/>
          </a:blip>
          <a:srcRect/>
          <a:stretch/>
        </p:blipFill>
        <p:spPr>
          <a:xfrm>
            <a:off x="111150" y="111925"/>
            <a:ext cx="2266852" cy="218667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78"/>
          <p:cNvSpPr/>
          <p:nvPr/>
        </p:nvSpPr>
        <p:spPr>
          <a:xfrm>
            <a:off x="-226500" y="1487400"/>
            <a:ext cx="9144000" cy="3656100"/>
          </a:xfrm>
          <a:prstGeom prst="rect">
            <a:avLst/>
          </a:prstGeom>
          <a:solidFill>
            <a:srgbClr val="996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78"/>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Renaissance Award</a:t>
            </a:r>
            <a:endParaRPr sz="2600" b="1">
              <a:latin typeface="Montserrat"/>
              <a:ea typeface="Montserrat"/>
              <a:cs typeface="Montserrat"/>
              <a:sym typeface="Montserrat"/>
            </a:endParaRPr>
          </a:p>
        </p:txBody>
      </p:sp>
      <p:sp>
        <p:nvSpPr>
          <p:cNvPr id="554" name="Google Shape;554;p78"/>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Instant Challenge</a:t>
            </a:r>
            <a:endParaRPr sz="4200" b="1">
              <a:solidFill>
                <a:srgbClr val="FFFFFF"/>
              </a:solidFill>
              <a:latin typeface="Montserrat"/>
              <a:ea typeface="Montserrat"/>
              <a:cs typeface="Montserrat"/>
              <a:sym typeface="Montserrat"/>
            </a:endParaRPr>
          </a:p>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04600</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Seattle Super Nova</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endParaRPr sz="4200" b="1">
              <a:solidFill>
                <a:srgbClr val="FFFFFF"/>
              </a:solidFill>
              <a:latin typeface="Montserrat"/>
              <a:ea typeface="Montserrat"/>
              <a:cs typeface="Montserrat"/>
              <a:sym typeface="Montserrat"/>
            </a:endParaRPr>
          </a:p>
        </p:txBody>
      </p:sp>
      <p:pic>
        <p:nvPicPr>
          <p:cNvPr id="555" name="Google Shape;555;p78"/>
          <p:cNvPicPr preferRelativeResize="0"/>
          <p:nvPr/>
        </p:nvPicPr>
        <p:blipFill rotWithShape="1">
          <a:blip r:embed="rId3">
            <a:alphaModFix/>
          </a:blip>
          <a:srcRect/>
          <a:stretch/>
        </p:blipFill>
        <p:spPr>
          <a:xfrm>
            <a:off x="111150" y="111925"/>
            <a:ext cx="1962174" cy="189277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9"/>
          <p:cNvSpPr/>
          <p:nvPr/>
        </p:nvSpPr>
        <p:spPr>
          <a:xfrm>
            <a:off x="0" y="1487275"/>
            <a:ext cx="9144000" cy="3656100"/>
          </a:xfrm>
          <a:prstGeom prst="rect">
            <a:avLst/>
          </a:prstGeom>
          <a:solidFill>
            <a:srgbClr val="996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79"/>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Renaissance Award</a:t>
            </a:r>
            <a:endParaRPr sz="2600" b="1">
              <a:latin typeface="Montserrat"/>
              <a:ea typeface="Montserrat"/>
              <a:cs typeface="Montserrat"/>
              <a:sym typeface="Montserrat"/>
            </a:endParaRPr>
          </a:p>
        </p:txBody>
      </p:sp>
      <p:sp>
        <p:nvSpPr>
          <p:cNvPr id="562" name="Google Shape;562;p79"/>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Project Outreach</a:t>
            </a:r>
            <a:endParaRPr sz="4200" b="1">
              <a:solidFill>
                <a:srgbClr val="FFFFFF"/>
              </a:solidFill>
              <a:latin typeface="Montserrat"/>
              <a:ea typeface="Montserrat"/>
              <a:cs typeface="Montserrat"/>
              <a:sym typeface="Montserrat"/>
            </a:endParaRPr>
          </a:p>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31340</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Inflatable Falling Stars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endParaRPr sz="4200" b="1">
              <a:solidFill>
                <a:srgbClr val="FFFFFF"/>
              </a:solidFill>
              <a:latin typeface="Montserrat"/>
              <a:ea typeface="Montserrat"/>
              <a:cs typeface="Montserrat"/>
              <a:sym typeface="Montserrat"/>
            </a:endParaRPr>
          </a:p>
        </p:txBody>
      </p:sp>
      <p:pic>
        <p:nvPicPr>
          <p:cNvPr id="563" name="Google Shape;563;p79"/>
          <p:cNvPicPr preferRelativeResize="0"/>
          <p:nvPr/>
        </p:nvPicPr>
        <p:blipFill rotWithShape="1">
          <a:blip r:embed="rId3">
            <a:alphaModFix/>
          </a:blip>
          <a:srcRect/>
          <a:stretch/>
        </p:blipFill>
        <p:spPr>
          <a:xfrm>
            <a:off x="111150" y="111925"/>
            <a:ext cx="1962179" cy="189277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0"/>
          <p:cNvSpPr/>
          <p:nvPr/>
        </p:nvSpPr>
        <p:spPr>
          <a:xfrm>
            <a:off x="0" y="1487275"/>
            <a:ext cx="9144000" cy="3656100"/>
          </a:xfrm>
          <a:prstGeom prst="rect">
            <a:avLst/>
          </a:prstGeom>
          <a:solidFill>
            <a:srgbClr val="996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80"/>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Renaissance Award</a:t>
            </a:r>
            <a:endParaRPr sz="2600" b="1">
              <a:latin typeface="Montserrat"/>
              <a:ea typeface="Montserrat"/>
              <a:cs typeface="Montserrat"/>
              <a:sym typeface="Montserrat"/>
            </a:endParaRPr>
          </a:p>
        </p:txBody>
      </p:sp>
      <p:sp>
        <p:nvSpPr>
          <p:cNvPr id="570" name="Google Shape;570;p80"/>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Epic Remix</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02147</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The Golden Trio</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endParaRPr sz="4200" b="1">
              <a:solidFill>
                <a:srgbClr val="FFFFFF"/>
              </a:solidFill>
              <a:latin typeface="Montserrat"/>
              <a:ea typeface="Montserrat"/>
              <a:cs typeface="Montserrat"/>
              <a:sym typeface="Montserrat"/>
            </a:endParaRPr>
          </a:p>
        </p:txBody>
      </p:sp>
      <p:pic>
        <p:nvPicPr>
          <p:cNvPr id="571" name="Google Shape;571;p80"/>
          <p:cNvPicPr preferRelativeResize="0"/>
          <p:nvPr/>
        </p:nvPicPr>
        <p:blipFill rotWithShape="1">
          <a:blip r:embed="rId3">
            <a:alphaModFix/>
          </a:blip>
          <a:srcRect/>
          <a:stretch/>
        </p:blipFill>
        <p:spPr>
          <a:xfrm>
            <a:off x="111150" y="111923"/>
            <a:ext cx="2422550" cy="2336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3427"/>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2020-21 State Challenge Masters</a:t>
            </a:r>
            <a:endParaRPr/>
          </a:p>
        </p:txBody>
      </p:sp>
      <p:sp>
        <p:nvSpPr>
          <p:cNvPr id="91" name="Google Shape;91;p18"/>
          <p:cNvSpPr txBox="1">
            <a:spLocks noGrp="1"/>
          </p:cNvSpPr>
          <p:nvPr>
            <p:ph type="body" idx="1"/>
          </p:nvPr>
        </p:nvSpPr>
        <p:spPr>
          <a:xfrm>
            <a:off x="244549" y="505047"/>
            <a:ext cx="8771860" cy="4635026"/>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sz="1400">
              <a:solidFill>
                <a:schemeClr val="dk1"/>
              </a:solidFill>
            </a:endParaRPr>
          </a:p>
          <a:p>
            <a:pPr marL="114300" lvl="0" indent="0" algn="l" rtl="0">
              <a:lnSpc>
                <a:spcPct val="115000"/>
              </a:lnSpc>
              <a:spcBef>
                <a:spcPts val="0"/>
              </a:spcBef>
              <a:spcAft>
                <a:spcPts val="0"/>
              </a:spcAft>
              <a:buSzPts val="1800"/>
              <a:buNone/>
            </a:pPr>
            <a:r>
              <a:rPr lang="en" sz="2400">
                <a:solidFill>
                  <a:schemeClr val="dk1"/>
                </a:solidFill>
              </a:rPr>
              <a:t>                 George Chin                                   Bruce Richards</a:t>
            </a:r>
            <a:endParaRPr/>
          </a:p>
          <a:p>
            <a:pPr marL="114300" lvl="0" indent="0" algn="l" rtl="0">
              <a:lnSpc>
                <a:spcPct val="115000"/>
              </a:lnSpc>
              <a:spcBef>
                <a:spcPts val="0"/>
              </a:spcBef>
              <a:spcAft>
                <a:spcPts val="0"/>
              </a:spcAft>
              <a:buSzPts val="1800"/>
              <a:buNone/>
            </a:pPr>
            <a:r>
              <a:rPr lang="en" sz="2400">
                <a:solidFill>
                  <a:schemeClr val="dk1"/>
                </a:solidFill>
              </a:rPr>
              <a:t>    </a:t>
            </a:r>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r>
              <a:rPr lang="en" sz="2400">
                <a:solidFill>
                  <a:schemeClr val="dk1"/>
                </a:solidFill>
              </a:rPr>
              <a:t>                  Amanda Lemley                             Paul Fisher</a:t>
            </a:r>
            <a:endParaRPr sz="1600">
              <a:solidFill>
                <a:schemeClr val="dk1"/>
              </a:solidFill>
            </a:endParaRPr>
          </a:p>
          <a:p>
            <a:pPr marL="114300" lvl="0" indent="0" algn="l" rtl="0">
              <a:lnSpc>
                <a:spcPct val="115000"/>
              </a:lnSpc>
              <a:spcBef>
                <a:spcPts val="0"/>
              </a:spcBef>
              <a:spcAft>
                <a:spcPts val="0"/>
              </a:spcAft>
              <a:buSzPts val="1800"/>
              <a:buNone/>
            </a:pPr>
            <a:endParaRPr sz="1400">
              <a:solidFill>
                <a:schemeClr val="dk1"/>
              </a:solidFill>
            </a:endParaRPr>
          </a:p>
          <a:p>
            <a:pPr marL="114300" lvl="0" indent="0" algn="l" rtl="0">
              <a:lnSpc>
                <a:spcPct val="115000"/>
              </a:lnSpc>
              <a:spcBef>
                <a:spcPts val="0"/>
              </a:spcBef>
              <a:spcAft>
                <a:spcPts val="0"/>
              </a:spcAft>
              <a:buSzPts val="1800"/>
              <a:buNone/>
            </a:pPr>
            <a:r>
              <a:rPr lang="en" sz="2400">
                <a:solidFill>
                  <a:schemeClr val="dk1"/>
                </a:solidFill>
              </a:rPr>
              <a:t>              </a:t>
            </a:r>
            <a:endParaRPr/>
          </a:p>
          <a:p>
            <a:pPr marL="114300" lvl="0" indent="0" algn="l" rtl="0">
              <a:lnSpc>
                <a:spcPct val="115000"/>
              </a:lnSpc>
              <a:spcBef>
                <a:spcPts val="0"/>
              </a:spcBef>
              <a:spcAft>
                <a:spcPts val="0"/>
              </a:spcAft>
              <a:buSzPts val="1800"/>
              <a:buNone/>
            </a:pPr>
            <a:r>
              <a:rPr lang="en" sz="2400">
                <a:solidFill>
                  <a:schemeClr val="dk1"/>
                </a:solidFill>
              </a:rPr>
              <a:t>                  Shannon Lubetich                          Nicole Tamura</a:t>
            </a:r>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endParaRPr sz="2400">
              <a:solidFill>
                <a:schemeClr val="dk1"/>
              </a:solidFill>
            </a:endParaRPr>
          </a:p>
          <a:p>
            <a:pPr marL="114300" lvl="0" indent="0" algn="l" rtl="0">
              <a:lnSpc>
                <a:spcPct val="115000"/>
              </a:lnSpc>
              <a:spcBef>
                <a:spcPts val="0"/>
              </a:spcBef>
              <a:spcAft>
                <a:spcPts val="0"/>
              </a:spcAft>
              <a:buSzPts val="1800"/>
              <a:buNone/>
            </a:pPr>
            <a:r>
              <a:rPr lang="en" sz="2400">
                <a:solidFill>
                  <a:schemeClr val="dk1"/>
                </a:solidFill>
              </a:rPr>
              <a:t>                   Samantha Powers                         Rachael Clayton</a:t>
            </a:r>
            <a:endParaRPr/>
          </a:p>
        </p:txBody>
      </p:sp>
      <p:pic>
        <p:nvPicPr>
          <p:cNvPr id="92" name="Google Shape;92;p18" descr="Icon&#10;&#10;Description automatically generated"/>
          <p:cNvPicPr preferRelativeResize="0"/>
          <p:nvPr/>
        </p:nvPicPr>
        <p:blipFill rotWithShape="1">
          <a:blip r:embed="rId3">
            <a:alphaModFix/>
          </a:blip>
          <a:srcRect/>
          <a:stretch/>
        </p:blipFill>
        <p:spPr>
          <a:xfrm>
            <a:off x="244549" y="570226"/>
            <a:ext cx="1643115" cy="987690"/>
          </a:xfrm>
          <a:prstGeom prst="rect">
            <a:avLst/>
          </a:prstGeom>
          <a:noFill/>
          <a:ln>
            <a:noFill/>
          </a:ln>
        </p:spPr>
      </p:pic>
      <p:pic>
        <p:nvPicPr>
          <p:cNvPr id="93" name="Google Shape;93;p18" descr="Graphical user interface&#10;&#10;Description automatically generated"/>
          <p:cNvPicPr preferRelativeResize="0"/>
          <p:nvPr/>
        </p:nvPicPr>
        <p:blipFill rotWithShape="1">
          <a:blip r:embed="rId4">
            <a:alphaModFix/>
          </a:blip>
          <a:srcRect/>
          <a:stretch/>
        </p:blipFill>
        <p:spPr>
          <a:xfrm>
            <a:off x="301820" y="1687350"/>
            <a:ext cx="1626137" cy="977484"/>
          </a:xfrm>
          <a:prstGeom prst="rect">
            <a:avLst/>
          </a:prstGeom>
          <a:noFill/>
          <a:ln>
            <a:noFill/>
          </a:ln>
        </p:spPr>
      </p:pic>
      <p:pic>
        <p:nvPicPr>
          <p:cNvPr id="94" name="Google Shape;94;p18" descr="Graphical user interface, application&#10;&#10;Description automatically generated"/>
          <p:cNvPicPr preferRelativeResize="0"/>
          <p:nvPr/>
        </p:nvPicPr>
        <p:blipFill rotWithShape="1">
          <a:blip r:embed="rId5">
            <a:alphaModFix/>
          </a:blip>
          <a:srcRect/>
          <a:stretch/>
        </p:blipFill>
        <p:spPr>
          <a:xfrm>
            <a:off x="194291" y="2753946"/>
            <a:ext cx="1760610" cy="1058317"/>
          </a:xfrm>
          <a:prstGeom prst="rect">
            <a:avLst/>
          </a:prstGeom>
          <a:noFill/>
          <a:ln>
            <a:noFill/>
          </a:ln>
        </p:spPr>
      </p:pic>
      <p:pic>
        <p:nvPicPr>
          <p:cNvPr id="95" name="Google Shape;95;p18" descr="Logo&#10;&#10;Description automatically generated with low confidence"/>
          <p:cNvPicPr preferRelativeResize="0"/>
          <p:nvPr/>
        </p:nvPicPr>
        <p:blipFill rotWithShape="1">
          <a:blip r:embed="rId6">
            <a:alphaModFix/>
          </a:blip>
          <a:srcRect/>
          <a:stretch/>
        </p:blipFill>
        <p:spPr>
          <a:xfrm>
            <a:off x="4641110" y="1717738"/>
            <a:ext cx="1897098" cy="1140361"/>
          </a:xfrm>
          <a:prstGeom prst="rect">
            <a:avLst/>
          </a:prstGeom>
          <a:noFill/>
          <a:ln>
            <a:noFill/>
          </a:ln>
        </p:spPr>
      </p:pic>
      <p:pic>
        <p:nvPicPr>
          <p:cNvPr id="96" name="Google Shape;96;p18"/>
          <p:cNvPicPr preferRelativeResize="0"/>
          <p:nvPr/>
        </p:nvPicPr>
        <p:blipFill rotWithShape="1">
          <a:blip r:embed="rId7">
            <a:alphaModFix/>
          </a:blip>
          <a:srcRect/>
          <a:stretch/>
        </p:blipFill>
        <p:spPr>
          <a:xfrm>
            <a:off x="194291" y="3941405"/>
            <a:ext cx="1804867" cy="1084920"/>
          </a:xfrm>
          <a:prstGeom prst="rect">
            <a:avLst/>
          </a:prstGeom>
          <a:noFill/>
          <a:ln>
            <a:noFill/>
          </a:ln>
        </p:spPr>
      </p:pic>
      <p:pic>
        <p:nvPicPr>
          <p:cNvPr id="97" name="Google Shape;97;p18" descr="Graphical user interface, application&#10;&#10;Description automatically generated"/>
          <p:cNvPicPr preferRelativeResize="0"/>
          <p:nvPr/>
        </p:nvPicPr>
        <p:blipFill rotWithShape="1">
          <a:blip r:embed="rId8">
            <a:alphaModFix/>
          </a:blip>
          <a:srcRect/>
          <a:stretch/>
        </p:blipFill>
        <p:spPr>
          <a:xfrm>
            <a:off x="4688832" y="592765"/>
            <a:ext cx="1751630" cy="1052919"/>
          </a:xfrm>
          <a:prstGeom prst="rect">
            <a:avLst/>
          </a:prstGeom>
          <a:noFill/>
          <a:ln>
            <a:noFill/>
          </a:ln>
        </p:spPr>
      </p:pic>
      <p:pic>
        <p:nvPicPr>
          <p:cNvPr id="98" name="Google Shape;98;p18" descr="Icon&#10;&#10;Description automatically generated"/>
          <p:cNvPicPr preferRelativeResize="0"/>
          <p:nvPr/>
        </p:nvPicPr>
        <p:blipFill rotWithShape="1">
          <a:blip r:embed="rId9">
            <a:alphaModFix/>
          </a:blip>
          <a:srcRect/>
          <a:stretch/>
        </p:blipFill>
        <p:spPr>
          <a:xfrm>
            <a:off x="4630479" y="2843530"/>
            <a:ext cx="1980230" cy="1190332"/>
          </a:xfrm>
          <a:prstGeom prst="rect">
            <a:avLst/>
          </a:prstGeom>
          <a:noFill/>
          <a:ln>
            <a:noFill/>
          </a:ln>
        </p:spPr>
      </p:pic>
      <p:pic>
        <p:nvPicPr>
          <p:cNvPr id="99" name="Google Shape;99;p18" descr="A picture containing graphical user interface&#10;&#10;Description automatically generated"/>
          <p:cNvPicPr preferRelativeResize="0"/>
          <p:nvPr/>
        </p:nvPicPr>
        <p:blipFill rotWithShape="1">
          <a:blip r:embed="rId10">
            <a:alphaModFix/>
          </a:blip>
          <a:srcRect/>
          <a:stretch/>
        </p:blipFill>
        <p:spPr>
          <a:xfrm>
            <a:off x="4695561" y="3993145"/>
            <a:ext cx="1850066" cy="1115179"/>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81"/>
          <p:cNvSpPr/>
          <p:nvPr/>
        </p:nvSpPr>
        <p:spPr>
          <a:xfrm>
            <a:off x="0" y="1487275"/>
            <a:ext cx="9144000" cy="3656100"/>
          </a:xfrm>
          <a:prstGeom prst="rect">
            <a:avLst/>
          </a:prstGeom>
          <a:solidFill>
            <a:srgbClr val="996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81"/>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Renaissance Award</a:t>
            </a:r>
            <a:endParaRPr sz="2600" b="1">
              <a:latin typeface="Montserrat"/>
              <a:ea typeface="Montserrat"/>
              <a:cs typeface="Montserrat"/>
              <a:sym typeface="Montserrat"/>
            </a:endParaRPr>
          </a:p>
        </p:txBody>
      </p:sp>
      <p:sp>
        <p:nvSpPr>
          <p:cNvPr id="578" name="Google Shape;578;p81"/>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Epic Remix</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00592</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In All KAPS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endParaRPr sz="4200" b="1">
              <a:solidFill>
                <a:srgbClr val="FFFFFF"/>
              </a:solidFill>
              <a:latin typeface="Montserrat"/>
              <a:ea typeface="Montserrat"/>
              <a:cs typeface="Montserrat"/>
              <a:sym typeface="Montserrat"/>
            </a:endParaRPr>
          </a:p>
        </p:txBody>
      </p:sp>
      <p:pic>
        <p:nvPicPr>
          <p:cNvPr id="579" name="Google Shape;579;p81"/>
          <p:cNvPicPr preferRelativeResize="0"/>
          <p:nvPr/>
        </p:nvPicPr>
        <p:blipFill rotWithShape="1">
          <a:blip r:embed="rId3">
            <a:alphaModFix/>
          </a:blip>
          <a:srcRect/>
          <a:stretch/>
        </p:blipFill>
        <p:spPr>
          <a:xfrm>
            <a:off x="111150" y="111923"/>
            <a:ext cx="2422550" cy="233687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2"/>
          <p:cNvSpPr/>
          <p:nvPr/>
        </p:nvSpPr>
        <p:spPr>
          <a:xfrm>
            <a:off x="0" y="1487275"/>
            <a:ext cx="9144000" cy="3656100"/>
          </a:xfrm>
          <a:prstGeom prst="rect">
            <a:avLst/>
          </a:prstGeom>
          <a:solidFill>
            <a:srgbClr val="996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82"/>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Renaissance Award</a:t>
            </a:r>
            <a:endParaRPr sz="2600" b="1">
              <a:latin typeface="Montserrat"/>
              <a:ea typeface="Montserrat"/>
              <a:cs typeface="Montserrat"/>
              <a:sym typeface="Montserrat"/>
            </a:endParaRPr>
          </a:p>
        </p:txBody>
      </p:sp>
      <p:sp>
        <p:nvSpPr>
          <p:cNvPr id="586" name="Google Shape;586;p82"/>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In Theory</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85238</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Radioactive Lightbulbs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endParaRPr sz="4200" b="1">
              <a:solidFill>
                <a:srgbClr val="FFFFFF"/>
              </a:solidFill>
              <a:latin typeface="Montserrat"/>
              <a:ea typeface="Montserrat"/>
              <a:cs typeface="Montserrat"/>
              <a:sym typeface="Montserrat"/>
            </a:endParaRPr>
          </a:p>
        </p:txBody>
      </p:sp>
      <p:pic>
        <p:nvPicPr>
          <p:cNvPr id="587" name="Google Shape;587;p82"/>
          <p:cNvPicPr preferRelativeResize="0"/>
          <p:nvPr/>
        </p:nvPicPr>
        <p:blipFill rotWithShape="1">
          <a:blip r:embed="rId3">
            <a:alphaModFix/>
          </a:blip>
          <a:srcRect/>
          <a:stretch/>
        </p:blipFill>
        <p:spPr>
          <a:xfrm>
            <a:off x="111150" y="111923"/>
            <a:ext cx="2422550" cy="233687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3"/>
          <p:cNvSpPr/>
          <p:nvPr/>
        </p:nvSpPr>
        <p:spPr>
          <a:xfrm>
            <a:off x="0" y="1487275"/>
            <a:ext cx="9144000" cy="3656100"/>
          </a:xfrm>
          <a:prstGeom prst="rect">
            <a:avLst/>
          </a:prstGeom>
          <a:solidFill>
            <a:srgbClr val="996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83"/>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Renaissance Award</a:t>
            </a:r>
            <a:endParaRPr sz="2600" b="1">
              <a:latin typeface="Montserrat"/>
              <a:ea typeface="Montserrat"/>
              <a:cs typeface="Montserrat"/>
              <a:sym typeface="Montserrat"/>
            </a:endParaRPr>
          </a:p>
        </p:txBody>
      </p:sp>
      <p:sp>
        <p:nvSpPr>
          <p:cNvPr id="594" name="Google Shape;594;p83"/>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The Next Level</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63230</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Avatar: Einstein</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endParaRPr sz="4200" b="1">
              <a:solidFill>
                <a:srgbClr val="FFFFFF"/>
              </a:solidFill>
              <a:latin typeface="Montserrat"/>
              <a:ea typeface="Montserrat"/>
              <a:cs typeface="Montserrat"/>
              <a:sym typeface="Montserrat"/>
            </a:endParaRPr>
          </a:p>
        </p:txBody>
      </p:sp>
      <p:pic>
        <p:nvPicPr>
          <p:cNvPr id="595" name="Google Shape;595;p83"/>
          <p:cNvPicPr preferRelativeResize="0"/>
          <p:nvPr/>
        </p:nvPicPr>
        <p:blipFill rotWithShape="1">
          <a:blip r:embed="rId3">
            <a:alphaModFix/>
          </a:blip>
          <a:srcRect/>
          <a:stretch/>
        </p:blipFill>
        <p:spPr>
          <a:xfrm>
            <a:off x="111150" y="111925"/>
            <a:ext cx="2275774" cy="2195302"/>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4"/>
          <p:cNvSpPr/>
          <p:nvPr/>
        </p:nvSpPr>
        <p:spPr>
          <a:xfrm>
            <a:off x="0" y="1487275"/>
            <a:ext cx="9144000" cy="3656100"/>
          </a:xfrm>
          <a:prstGeom prst="rect">
            <a:avLst/>
          </a:prstGeom>
          <a:solidFill>
            <a:srgbClr val="996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84"/>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Renaissance Award</a:t>
            </a:r>
            <a:endParaRPr sz="2600" b="1">
              <a:latin typeface="Montserrat"/>
              <a:ea typeface="Montserrat"/>
              <a:cs typeface="Montserrat"/>
              <a:sym typeface="Montserrat"/>
            </a:endParaRPr>
          </a:p>
        </p:txBody>
      </p:sp>
      <p:sp>
        <p:nvSpPr>
          <p:cNvPr id="602" name="Google Shape;602;p84"/>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The Next Level - IC</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49751</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D. Inventors</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endParaRPr sz="4200" b="1">
              <a:solidFill>
                <a:srgbClr val="FFFFFF"/>
              </a:solidFill>
              <a:latin typeface="Montserrat"/>
              <a:ea typeface="Montserrat"/>
              <a:cs typeface="Montserrat"/>
              <a:sym typeface="Montserrat"/>
            </a:endParaRPr>
          </a:p>
        </p:txBody>
      </p:sp>
      <p:pic>
        <p:nvPicPr>
          <p:cNvPr id="603" name="Google Shape;603;p84"/>
          <p:cNvPicPr preferRelativeResize="0"/>
          <p:nvPr/>
        </p:nvPicPr>
        <p:blipFill rotWithShape="1">
          <a:blip r:embed="rId3">
            <a:alphaModFix/>
          </a:blip>
          <a:srcRect/>
          <a:stretch/>
        </p:blipFill>
        <p:spPr>
          <a:xfrm>
            <a:off x="111150" y="111925"/>
            <a:ext cx="1962158" cy="1892777"/>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85"/>
          <p:cNvSpPr txBox="1">
            <a:spLocks noGrp="1"/>
          </p:cNvSpPr>
          <p:nvPr>
            <p:ph type="body" idx="1"/>
          </p:nvPr>
        </p:nvSpPr>
        <p:spPr>
          <a:xfrm>
            <a:off x="311700" y="2462925"/>
            <a:ext cx="8520600" cy="2106000"/>
          </a:xfrm>
          <a:prstGeom prst="rect">
            <a:avLst/>
          </a:prstGeom>
        </p:spPr>
        <p:txBody>
          <a:bodyPr spcFirstLastPara="1" wrap="square" lIns="91425" tIns="91425" rIns="91425" bIns="91425" anchor="t" anchorCtr="0">
            <a:noAutofit/>
          </a:bodyPr>
          <a:lstStyle/>
          <a:p>
            <a:pPr marL="0" lvl="0" indent="0" algn="l" rtl="0">
              <a:lnSpc>
                <a:spcPct val="106999"/>
              </a:lnSpc>
              <a:spcBef>
                <a:spcPts val="0"/>
              </a:spcBef>
              <a:spcAft>
                <a:spcPts val="0"/>
              </a:spcAft>
              <a:buClr>
                <a:schemeClr val="dk1"/>
              </a:buClr>
              <a:buSzPts val="1100"/>
              <a:buFont typeface="Arial"/>
              <a:buNone/>
            </a:pPr>
            <a:r>
              <a:rPr lang="en" sz="2200">
                <a:solidFill>
                  <a:schemeClr val="dk1"/>
                </a:solidFill>
                <a:latin typeface="Calibri"/>
                <a:ea typeface="Calibri"/>
                <a:cs typeface="Calibri"/>
                <a:sym typeface="Calibri"/>
              </a:rPr>
              <a:t>This award is offered for exceptional creativity (not skill or talent), a unique approach to the problem, and/or risk taking.  The solution need not be successful to qualify for this award.  This is Destination Imagination's most prestigious award and should not be given lightly.</a:t>
            </a:r>
            <a:endParaRPr sz="2200">
              <a:solidFill>
                <a:schemeClr val="dk1"/>
              </a:solidFill>
              <a:latin typeface="Calibri"/>
              <a:ea typeface="Calibri"/>
              <a:cs typeface="Calibri"/>
              <a:sym typeface="Calibri"/>
            </a:endParaRPr>
          </a:p>
          <a:p>
            <a:pPr marL="0" lvl="0" indent="0" algn="l" rtl="0">
              <a:spcBef>
                <a:spcPts val="800"/>
              </a:spcBef>
              <a:spcAft>
                <a:spcPts val="0"/>
              </a:spcAft>
              <a:buNone/>
            </a:pPr>
            <a:endParaRPr sz="2900"/>
          </a:p>
        </p:txBody>
      </p:sp>
      <p:pic>
        <p:nvPicPr>
          <p:cNvPr id="609" name="Google Shape;609;p85"/>
          <p:cNvPicPr preferRelativeResize="0"/>
          <p:nvPr/>
        </p:nvPicPr>
        <p:blipFill rotWithShape="1">
          <a:blip r:embed="rId3">
            <a:alphaModFix/>
          </a:blip>
          <a:srcRect/>
          <a:stretch/>
        </p:blipFill>
        <p:spPr>
          <a:xfrm rot="203066">
            <a:off x="3421933" y="457156"/>
            <a:ext cx="1949912" cy="1949912"/>
          </a:xfrm>
          <a:prstGeom prst="rect">
            <a:avLst/>
          </a:prstGeom>
          <a:noFill/>
          <a:ln>
            <a:noFill/>
          </a:ln>
        </p:spPr>
      </p:pic>
      <p:sp>
        <p:nvSpPr>
          <p:cNvPr id="610" name="Google Shape;610;p85"/>
          <p:cNvSpPr txBox="1">
            <a:spLocks noGrp="1"/>
          </p:cNvSpPr>
          <p:nvPr>
            <p:ph type="title"/>
          </p:nvPr>
        </p:nvSpPr>
        <p:spPr>
          <a:xfrm>
            <a:off x="311700" y="445025"/>
            <a:ext cx="2681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you’re called, turn your camera on!</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86"/>
          <p:cNvSpPr/>
          <p:nvPr/>
        </p:nvSpPr>
        <p:spPr>
          <a:xfrm>
            <a:off x="5350" y="1654105"/>
            <a:ext cx="9144000" cy="3656100"/>
          </a:xfrm>
          <a:prstGeom prst="rect">
            <a:avLst/>
          </a:prstGeom>
          <a:solidFill>
            <a:srgbClr val="996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86"/>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DaVinci Award</a:t>
            </a:r>
            <a:endParaRPr sz="2600" b="1">
              <a:latin typeface="Montserrat"/>
              <a:ea typeface="Montserrat"/>
              <a:cs typeface="Montserrat"/>
              <a:sym typeface="Montserrat"/>
            </a:endParaRPr>
          </a:p>
        </p:txBody>
      </p:sp>
      <p:sp>
        <p:nvSpPr>
          <p:cNvPr id="617" name="Google Shape;617;p86"/>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The Next Level</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03863</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Flaming Eiffel</a:t>
            </a:r>
            <a:endParaRPr sz="4200" b="1">
              <a:solidFill>
                <a:srgbClr val="FFFFFF"/>
              </a:solidFill>
              <a:latin typeface="Montserrat"/>
              <a:ea typeface="Montserrat"/>
              <a:cs typeface="Montserrat"/>
              <a:sym typeface="Montserrat"/>
            </a:endParaRPr>
          </a:p>
        </p:txBody>
      </p:sp>
      <p:pic>
        <p:nvPicPr>
          <p:cNvPr id="618" name="Google Shape;618;p86"/>
          <p:cNvPicPr preferRelativeResize="0"/>
          <p:nvPr/>
        </p:nvPicPr>
        <p:blipFill rotWithShape="1">
          <a:blip r:embed="rId3">
            <a:alphaModFix/>
          </a:blip>
          <a:srcRect/>
          <a:stretch/>
        </p:blipFill>
        <p:spPr>
          <a:xfrm rot="203066">
            <a:off x="53108" y="-27919"/>
            <a:ext cx="1949912" cy="1949912"/>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87"/>
          <p:cNvSpPr/>
          <p:nvPr/>
        </p:nvSpPr>
        <p:spPr>
          <a:xfrm>
            <a:off x="5350" y="1654105"/>
            <a:ext cx="9144000" cy="3656100"/>
          </a:xfrm>
          <a:prstGeom prst="rect">
            <a:avLst/>
          </a:prstGeom>
          <a:solidFill>
            <a:srgbClr val="996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87"/>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DaVinci Award</a:t>
            </a:r>
            <a:endParaRPr sz="2600" b="1">
              <a:latin typeface="Montserrat"/>
              <a:ea typeface="Montserrat"/>
              <a:cs typeface="Montserrat"/>
              <a:sym typeface="Montserrat"/>
            </a:endParaRPr>
          </a:p>
        </p:txBody>
      </p:sp>
      <p:sp>
        <p:nvSpPr>
          <p:cNvPr id="625" name="Google Shape;625;p87"/>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Project Outreach</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65689</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We’re a M.A.S.K.</a:t>
            </a:r>
            <a:endParaRPr sz="4200" b="1">
              <a:solidFill>
                <a:srgbClr val="FFFFFF"/>
              </a:solidFill>
              <a:latin typeface="Montserrat"/>
              <a:ea typeface="Montserrat"/>
              <a:cs typeface="Montserrat"/>
              <a:sym typeface="Montserrat"/>
            </a:endParaRPr>
          </a:p>
        </p:txBody>
      </p:sp>
      <p:pic>
        <p:nvPicPr>
          <p:cNvPr id="626" name="Google Shape;626;p87"/>
          <p:cNvPicPr preferRelativeResize="0"/>
          <p:nvPr/>
        </p:nvPicPr>
        <p:blipFill rotWithShape="1">
          <a:blip r:embed="rId3">
            <a:alphaModFix/>
          </a:blip>
          <a:srcRect/>
          <a:stretch/>
        </p:blipFill>
        <p:spPr>
          <a:xfrm rot="203066">
            <a:off x="53108" y="-27919"/>
            <a:ext cx="1949912" cy="1949912"/>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88"/>
          <p:cNvSpPr/>
          <p:nvPr/>
        </p:nvSpPr>
        <p:spPr>
          <a:xfrm>
            <a:off x="5350" y="1654105"/>
            <a:ext cx="9144000" cy="3656100"/>
          </a:xfrm>
          <a:prstGeom prst="rect">
            <a:avLst/>
          </a:prstGeom>
          <a:solidFill>
            <a:srgbClr val="996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88"/>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DaVinci Award</a:t>
            </a:r>
            <a:endParaRPr sz="2600" b="1">
              <a:latin typeface="Montserrat"/>
              <a:ea typeface="Montserrat"/>
              <a:cs typeface="Montserrat"/>
              <a:sym typeface="Montserrat"/>
            </a:endParaRPr>
          </a:p>
        </p:txBody>
      </p:sp>
      <p:sp>
        <p:nvSpPr>
          <p:cNvPr id="633" name="Google Shape;633;p88"/>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The Next Level</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07251</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N/A</a:t>
            </a:r>
            <a:endParaRPr sz="4200" b="1">
              <a:solidFill>
                <a:srgbClr val="FFFFFF"/>
              </a:solidFill>
              <a:latin typeface="Montserrat"/>
              <a:ea typeface="Montserrat"/>
              <a:cs typeface="Montserrat"/>
              <a:sym typeface="Montserrat"/>
            </a:endParaRPr>
          </a:p>
        </p:txBody>
      </p:sp>
      <p:pic>
        <p:nvPicPr>
          <p:cNvPr id="634" name="Google Shape;634;p88"/>
          <p:cNvPicPr preferRelativeResize="0"/>
          <p:nvPr/>
        </p:nvPicPr>
        <p:blipFill rotWithShape="1">
          <a:blip r:embed="rId3">
            <a:alphaModFix/>
          </a:blip>
          <a:srcRect/>
          <a:stretch/>
        </p:blipFill>
        <p:spPr>
          <a:xfrm rot="203066">
            <a:off x="53108" y="-27919"/>
            <a:ext cx="1949912" cy="1949912"/>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9"/>
          <p:cNvSpPr/>
          <p:nvPr/>
        </p:nvSpPr>
        <p:spPr>
          <a:xfrm>
            <a:off x="5350" y="1654105"/>
            <a:ext cx="9144000" cy="3656100"/>
          </a:xfrm>
          <a:prstGeom prst="rect">
            <a:avLst/>
          </a:prstGeom>
          <a:solidFill>
            <a:srgbClr val="996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89"/>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DaVinci Award</a:t>
            </a:r>
            <a:endParaRPr sz="2600" b="1">
              <a:latin typeface="Montserrat"/>
              <a:ea typeface="Montserrat"/>
              <a:cs typeface="Montserrat"/>
              <a:sym typeface="Montserrat"/>
            </a:endParaRPr>
          </a:p>
        </p:txBody>
      </p:sp>
      <p:sp>
        <p:nvSpPr>
          <p:cNvPr id="641" name="Google Shape;641;p89"/>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The Next Level - IC</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03863</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Flaming Eiffel</a:t>
            </a:r>
            <a:endParaRPr sz="4200" b="1">
              <a:solidFill>
                <a:srgbClr val="FFFFFF"/>
              </a:solidFill>
              <a:latin typeface="Montserrat"/>
              <a:ea typeface="Montserrat"/>
              <a:cs typeface="Montserrat"/>
              <a:sym typeface="Montserrat"/>
            </a:endParaRPr>
          </a:p>
        </p:txBody>
      </p:sp>
      <p:pic>
        <p:nvPicPr>
          <p:cNvPr id="642" name="Google Shape;642;p89"/>
          <p:cNvPicPr preferRelativeResize="0"/>
          <p:nvPr/>
        </p:nvPicPr>
        <p:blipFill rotWithShape="1">
          <a:blip r:embed="rId3">
            <a:alphaModFix/>
          </a:blip>
          <a:srcRect/>
          <a:stretch/>
        </p:blipFill>
        <p:spPr>
          <a:xfrm rot="203066">
            <a:off x="53108" y="-27919"/>
            <a:ext cx="1949912" cy="1949912"/>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90"/>
          <p:cNvSpPr/>
          <p:nvPr/>
        </p:nvSpPr>
        <p:spPr>
          <a:xfrm>
            <a:off x="5350" y="1654105"/>
            <a:ext cx="9144000" cy="3656100"/>
          </a:xfrm>
          <a:prstGeom prst="rect">
            <a:avLst/>
          </a:prstGeom>
          <a:solidFill>
            <a:srgbClr val="996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90"/>
          <p:cNvSpPr txBox="1">
            <a:spLocks noGrp="1"/>
          </p:cNvSpPr>
          <p:nvPr>
            <p:ph type="title"/>
          </p:nvPr>
        </p:nvSpPr>
        <p:spPr>
          <a:xfrm>
            <a:off x="3023100" y="284200"/>
            <a:ext cx="5809200" cy="95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600" b="1">
                <a:latin typeface="Montserrat"/>
                <a:ea typeface="Montserrat"/>
                <a:cs typeface="Montserrat"/>
                <a:sym typeface="Montserrat"/>
              </a:rPr>
              <a:t>DaVinci Award</a:t>
            </a:r>
            <a:endParaRPr sz="2600" b="1">
              <a:latin typeface="Montserrat"/>
              <a:ea typeface="Montserrat"/>
              <a:cs typeface="Montserrat"/>
              <a:sym typeface="Montserrat"/>
            </a:endParaRPr>
          </a:p>
        </p:txBody>
      </p:sp>
      <p:sp>
        <p:nvSpPr>
          <p:cNvPr id="649" name="Google Shape;649;p90"/>
          <p:cNvSpPr txBox="1">
            <a:spLocks noGrp="1"/>
          </p:cNvSpPr>
          <p:nvPr>
            <p:ph type="body" idx="1"/>
          </p:nvPr>
        </p:nvSpPr>
        <p:spPr>
          <a:xfrm>
            <a:off x="311700" y="2004700"/>
            <a:ext cx="8520600" cy="246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4200" b="1">
                <a:solidFill>
                  <a:srgbClr val="FFFFFF"/>
                </a:solidFill>
                <a:latin typeface="Montserrat"/>
                <a:ea typeface="Montserrat"/>
                <a:cs typeface="Montserrat"/>
                <a:sym typeface="Montserrat"/>
              </a:rPr>
              <a:t>The Next Level -IC</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0"/>
              </a:spcAft>
              <a:buSzPts val="1800"/>
              <a:buNone/>
            </a:pPr>
            <a:r>
              <a:rPr lang="en" sz="4200" b="1">
                <a:solidFill>
                  <a:srgbClr val="FFFFFF"/>
                </a:solidFill>
                <a:latin typeface="Montserrat"/>
                <a:ea typeface="Montserrat"/>
                <a:cs typeface="Montserrat"/>
                <a:sym typeface="Montserrat"/>
              </a:rPr>
              <a:t>07251</a:t>
            </a:r>
            <a:endParaRPr sz="4200" b="1">
              <a:solidFill>
                <a:srgbClr val="FFFFFF"/>
              </a:solidFill>
              <a:latin typeface="Montserrat"/>
              <a:ea typeface="Montserrat"/>
              <a:cs typeface="Montserrat"/>
              <a:sym typeface="Montserrat"/>
            </a:endParaRPr>
          </a:p>
          <a:p>
            <a:pPr marL="0" lvl="0" indent="0" algn="ctr" rtl="0">
              <a:lnSpc>
                <a:spcPct val="100000"/>
              </a:lnSpc>
              <a:spcBef>
                <a:spcPts val="1600"/>
              </a:spcBef>
              <a:spcAft>
                <a:spcPts val="1600"/>
              </a:spcAft>
              <a:buSzPts val="1800"/>
              <a:buNone/>
            </a:pPr>
            <a:r>
              <a:rPr lang="en" sz="4200" b="1">
                <a:solidFill>
                  <a:srgbClr val="FFFFFF"/>
                </a:solidFill>
                <a:latin typeface="Montserrat"/>
                <a:ea typeface="Montserrat"/>
                <a:cs typeface="Montserrat"/>
                <a:sym typeface="Montserrat"/>
              </a:rPr>
              <a:t>N/A</a:t>
            </a:r>
            <a:endParaRPr sz="4200" b="1">
              <a:solidFill>
                <a:srgbClr val="FFFFFF"/>
              </a:solidFill>
              <a:latin typeface="Montserrat"/>
              <a:ea typeface="Montserrat"/>
              <a:cs typeface="Montserrat"/>
              <a:sym typeface="Montserrat"/>
            </a:endParaRPr>
          </a:p>
        </p:txBody>
      </p:sp>
      <p:pic>
        <p:nvPicPr>
          <p:cNvPr id="650" name="Google Shape;650;p90"/>
          <p:cNvPicPr preferRelativeResize="0"/>
          <p:nvPr/>
        </p:nvPicPr>
        <p:blipFill rotWithShape="1">
          <a:blip r:embed="rId3">
            <a:alphaModFix/>
          </a:blip>
          <a:srcRect/>
          <a:stretch/>
        </p:blipFill>
        <p:spPr>
          <a:xfrm rot="203066">
            <a:off x="53108" y="-27919"/>
            <a:ext cx="1949912" cy="19499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p:nvPr/>
        </p:nvSpPr>
        <p:spPr>
          <a:xfrm>
            <a:off x="0" y="-125"/>
            <a:ext cx="9144000" cy="5143500"/>
          </a:xfrm>
          <a:prstGeom prst="rect">
            <a:avLst/>
          </a:prstGeom>
          <a:solidFill>
            <a:srgbClr val="ED1C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9"/>
          <p:cNvSpPr txBox="1">
            <a:spLocks noGrp="1"/>
          </p:cNvSpPr>
          <p:nvPr>
            <p:ph type="body" idx="1"/>
          </p:nvPr>
        </p:nvSpPr>
        <p:spPr>
          <a:xfrm>
            <a:off x="951600" y="483611"/>
            <a:ext cx="7240800" cy="2272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 sz="4200" b="1">
                <a:solidFill>
                  <a:srgbClr val="FFFFFF"/>
                </a:solidFill>
                <a:latin typeface="Montserrat"/>
                <a:ea typeface="Montserrat"/>
                <a:cs typeface="Montserrat"/>
                <a:sym typeface="Montserrat"/>
              </a:rPr>
              <a:t>Alumni</a:t>
            </a:r>
            <a:br>
              <a:rPr lang="en" sz="4200" b="1">
                <a:solidFill>
                  <a:srgbClr val="FFFFFF"/>
                </a:solidFill>
                <a:latin typeface="Montserrat"/>
                <a:ea typeface="Montserrat"/>
                <a:cs typeface="Montserrat"/>
                <a:sym typeface="Montserrat"/>
              </a:rPr>
            </a:br>
            <a:r>
              <a:rPr lang="en" sz="4200" b="1">
                <a:solidFill>
                  <a:srgbClr val="FFFFFF"/>
                </a:solidFill>
                <a:latin typeface="Montserrat"/>
                <a:ea typeface="Montserrat"/>
                <a:cs typeface="Montserrat"/>
                <a:sym typeface="Montserrat"/>
              </a:rPr>
              <a:t>Recogninition</a:t>
            </a:r>
            <a:br>
              <a:rPr lang="en" sz="4200" b="1">
                <a:solidFill>
                  <a:srgbClr val="FFFFFF"/>
                </a:solidFill>
                <a:latin typeface="Montserrat"/>
                <a:ea typeface="Montserrat"/>
                <a:cs typeface="Montserrat"/>
                <a:sym typeface="Montserrat"/>
              </a:rPr>
            </a:br>
            <a:r>
              <a:rPr lang="en" sz="4200" b="1">
                <a:solidFill>
                  <a:srgbClr val="FFFFFF"/>
                </a:solidFill>
                <a:latin typeface="Montserrat"/>
                <a:ea typeface="Montserrat"/>
                <a:cs typeface="Montserrat"/>
                <a:sym typeface="Montserrat"/>
              </a:rPr>
              <a:t>These are former DI team members who are now volunteering for DI:</a:t>
            </a:r>
            <a:endParaRPr sz="4200" b="1">
              <a:solidFill>
                <a:srgbClr val="FFFFFF"/>
              </a:solidFill>
              <a:latin typeface="Montserrat"/>
              <a:ea typeface="Montserrat"/>
              <a:cs typeface="Montserrat"/>
              <a:sym typeface="Montserra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What’s Next</a:t>
            </a:r>
            <a:endParaRPr/>
          </a:p>
        </p:txBody>
      </p:sp>
      <p:sp>
        <p:nvSpPr>
          <p:cNvPr id="656" name="Google Shape;656;p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Directions will be sent out to you afterwards with score breakdowns.</a:t>
            </a:r>
            <a:endParaRPr/>
          </a:p>
          <a:p>
            <a:pPr marL="914400" lvl="1" indent="-317500" algn="l" rtl="0">
              <a:spcBef>
                <a:spcPts val="0"/>
              </a:spcBef>
              <a:spcAft>
                <a:spcPts val="0"/>
              </a:spcAft>
              <a:buSzPts val="1400"/>
              <a:buChar char="-"/>
            </a:pPr>
            <a:r>
              <a:rPr lang="en"/>
              <a:t>This will take a little while to send out</a:t>
            </a:r>
            <a:endParaRPr/>
          </a:p>
          <a:p>
            <a:pPr marL="457200" lvl="0" indent="-342900" algn="l" rtl="0">
              <a:spcBef>
                <a:spcPts val="0"/>
              </a:spcBef>
              <a:spcAft>
                <a:spcPts val="0"/>
              </a:spcAft>
              <a:buSzPts val="1800"/>
              <a:buChar char="-"/>
            </a:pPr>
            <a:r>
              <a:rPr lang="en"/>
              <a:t>Medals and Special Award sheets will be sent out later by Wa. DI</a:t>
            </a:r>
            <a:endParaRPr/>
          </a:p>
          <a:p>
            <a:pPr marL="457200" lvl="0" indent="-342900" algn="l" rtl="0">
              <a:spcBef>
                <a:spcPts val="0"/>
              </a:spcBef>
              <a:spcAft>
                <a:spcPts val="0"/>
              </a:spcAft>
              <a:buSzPts val="1800"/>
              <a:buChar char="-"/>
            </a:pPr>
            <a:r>
              <a:rPr lang="en"/>
              <a:t>You need to register for State by March 4th</a:t>
            </a:r>
            <a:endParaRPr/>
          </a:p>
          <a:p>
            <a:pPr marL="914400" lvl="1" indent="-317500" algn="l" rtl="0">
              <a:spcBef>
                <a:spcPts val="0"/>
              </a:spcBef>
              <a:spcAft>
                <a:spcPts val="0"/>
              </a:spcAft>
              <a:buSzPts val="1400"/>
              <a:buChar char="-"/>
            </a:pPr>
            <a:r>
              <a:rPr lang="en"/>
              <a:t>This link will also be in the email</a:t>
            </a:r>
            <a:endParaRPr/>
          </a:p>
          <a:p>
            <a:pPr marL="457200" lvl="0" indent="-342900" algn="l" rtl="0">
              <a:spcBef>
                <a:spcPts val="0"/>
              </a:spcBef>
              <a:spcAft>
                <a:spcPts val="0"/>
              </a:spcAft>
              <a:buSzPts val="1800"/>
              <a:buChar char="-"/>
            </a:pPr>
            <a:r>
              <a:rPr lang="en"/>
              <a:t>The State tournament results are announced April 3rd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p:nvPr/>
        </p:nvSpPr>
        <p:spPr>
          <a:xfrm>
            <a:off x="325550" y="117425"/>
            <a:ext cx="8127300" cy="532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800" b="0" i="0" u="none" strike="noStrike" cap="none">
                <a:solidFill>
                  <a:srgbClr val="FF0000"/>
                </a:solidFill>
                <a:latin typeface="Montserrat"/>
                <a:ea typeface="Montserrat"/>
                <a:cs typeface="Montserrat"/>
                <a:sym typeface="Montserrat"/>
              </a:rPr>
              <a:t>Amanda Boomer - Appraiser</a:t>
            </a:r>
            <a:endParaRPr/>
          </a:p>
          <a:p>
            <a:pPr marL="0" lvl="0" indent="0" algn="l" rtl="0">
              <a:spcBef>
                <a:spcPts val="0"/>
              </a:spcBef>
              <a:spcAft>
                <a:spcPts val="0"/>
              </a:spcAft>
              <a:buClr>
                <a:schemeClr val="dk1"/>
              </a:buClr>
              <a:buFont typeface="Arial"/>
              <a:buNone/>
            </a:pPr>
            <a:r>
              <a:rPr lang="en" sz="2800">
                <a:solidFill>
                  <a:srgbClr val="FF0000"/>
                </a:solidFill>
                <a:latin typeface="Montserrat"/>
                <a:ea typeface="Montserrat"/>
                <a:cs typeface="Montserrat"/>
                <a:sym typeface="Montserrat"/>
              </a:rPr>
              <a:t>Amy Curneen - RCM Fine Arts</a:t>
            </a:r>
            <a:endParaRPr/>
          </a:p>
          <a:p>
            <a:pPr marL="0" marR="0" lvl="0" indent="0" algn="l" rtl="0">
              <a:lnSpc>
                <a:spcPct val="100000"/>
              </a:lnSpc>
              <a:spcBef>
                <a:spcPts val="0"/>
              </a:spcBef>
              <a:spcAft>
                <a:spcPts val="0"/>
              </a:spcAft>
              <a:buNone/>
            </a:pPr>
            <a:r>
              <a:rPr lang="en" sz="2800" b="0" i="0" u="none" strike="noStrike" cap="none">
                <a:solidFill>
                  <a:srgbClr val="FF0000"/>
                </a:solidFill>
                <a:latin typeface="Montserrat"/>
                <a:ea typeface="Montserrat"/>
                <a:cs typeface="Montserrat"/>
                <a:sym typeface="Montserrat"/>
              </a:rPr>
              <a:t>J</a:t>
            </a:r>
            <a:r>
              <a:rPr lang="en" sz="2800">
                <a:solidFill>
                  <a:srgbClr val="FF0000"/>
                </a:solidFill>
                <a:latin typeface="Montserrat"/>
                <a:ea typeface="Montserrat"/>
                <a:cs typeface="Montserrat"/>
                <a:sym typeface="Montserrat"/>
              </a:rPr>
              <a:t>eff Butz</a:t>
            </a:r>
            <a:r>
              <a:rPr lang="en" sz="2800" b="0" i="0" u="none" strike="noStrike" cap="none">
                <a:solidFill>
                  <a:srgbClr val="FF0000"/>
                </a:solidFill>
                <a:latin typeface="Montserrat"/>
                <a:ea typeface="Montserrat"/>
                <a:cs typeface="Montserrat"/>
                <a:sym typeface="Montserrat"/>
              </a:rPr>
              <a:t> - Appraiser</a:t>
            </a:r>
            <a:endParaRPr/>
          </a:p>
          <a:p>
            <a:pPr marL="0" marR="0" lvl="0" indent="0" algn="l" rtl="0">
              <a:lnSpc>
                <a:spcPct val="100000"/>
              </a:lnSpc>
              <a:spcBef>
                <a:spcPts val="0"/>
              </a:spcBef>
              <a:spcAft>
                <a:spcPts val="0"/>
              </a:spcAft>
              <a:buNone/>
            </a:pPr>
            <a:r>
              <a:rPr lang="en" sz="2800">
                <a:solidFill>
                  <a:srgbClr val="FF0000"/>
                </a:solidFill>
                <a:latin typeface="Montserrat"/>
                <a:ea typeface="Montserrat"/>
                <a:cs typeface="Montserrat"/>
                <a:sym typeface="Montserrat"/>
              </a:rPr>
              <a:t>Joost deNijs</a:t>
            </a:r>
            <a:r>
              <a:rPr lang="en" sz="2800" b="0" i="0" u="none" strike="noStrike" cap="none">
                <a:solidFill>
                  <a:srgbClr val="FF0000"/>
                </a:solidFill>
                <a:latin typeface="Montserrat"/>
                <a:ea typeface="Montserrat"/>
                <a:cs typeface="Montserrat"/>
                <a:sym typeface="Montserrat"/>
              </a:rPr>
              <a:t> - Appraiser</a:t>
            </a:r>
            <a:endParaRPr sz="2800" b="0" i="0" u="none" strike="noStrike" cap="none">
              <a:solidFill>
                <a:srgbClr val="FF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2800">
                <a:solidFill>
                  <a:srgbClr val="FF0000"/>
                </a:solidFill>
                <a:latin typeface="Montserrat"/>
                <a:ea typeface="Montserrat"/>
                <a:cs typeface="Montserrat"/>
                <a:sym typeface="Montserrat"/>
              </a:rPr>
              <a:t>Jackson Chin - Appraiser</a:t>
            </a:r>
            <a:endParaRPr sz="2800">
              <a:solidFill>
                <a:srgbClr val="FF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2800">
                <a:solidFill>
                  <a:srgbClr val="FF0000"/>
                </a:solidFill>
                <a:latin typeface="Montserrat"/>
                <a:ea typeface="Montserrat"/>
                <a:cs typeface="Montserrat"/>
                <a:sym typeface="Montserrat"/>
              </a:rPr>
              <a:t>Nick Andrews - RCM Scientific</a:t>
            </a:r>
            <a:endParaRPr sz="2800">
              <a:solidFill>
                <a:srgbClr val="FF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2800">
                <a:solidFill>
                  <a:srgbClr val="FF0000"/>
                </a:solidFill>
                <a:latin typeface="Montserrat"/>
                <a:ea typeface="Montserrat"/>
                <a:cs typeface="Montserrat"/>
                <a:sym typeface="Montserrat"/>
              </a:rPr>
              <a:t>Shannon Lubetich</a:t>
            </a:r>
            <a:r>
              <a:rPr lang="en" sz="2800" b="0" i="0" u="none" strike="noStrike" cap="none">
                <a:solidFill>
                  <a:srgbClr val="FF0000"/>
                </a:solidFill>
                <a:latin typeface="Montserrat"/>
                <a:ea typeface="Montserrat"/>
                <a:cs typeface="Montserrat"/>
                <a:sym typeface="Montserrat"/>
              </a:rPr>
              <a:t> - </a:t>
            </a:r>
            <a:r>
              <a:rPr lang="en" sz="2800">
                <a:solidFill>
                  <a:srgbClr val="FF0000"/>
                </a:solidFill>
                <a:latin typeface="Montserrat"/>
                <a:ea typeface="Montserrat"/>
                <a:cs typeface="Montserrat"/>
                <a:sym typeface="Montserrat"/>
              </a:rPr>
              <a:t>A</a:t>
            </a:r>
            <a:r>
              <a:rPr lang="en" sz="2800" b="0" i="0" u="none" strike="noStrike" cap="none">
                <a:solidFill>
                  <a:srgbClr val="FF0000"/>
                </a:solidFill>
                <a:latin typeface="Montserrat"/>
                <a:ea typeface="Montserrat"/>
                <a:cs typeface="Montserrat"/>
                <a:sym typeface="Montserrat"/>
              </a:rPr>
              <a:t>CM </a:t>
            </a:r>
            <a:r>
              <a:rPr lang="en" sz="2800">
                <a:solidFill>
                  <a:srgbClr val="FF0000"/>
                </a:solidFill>
                <a:latin typeface="Montserrat"/>
                <a:ea typeface="Montserrat"/>
                <a:cs typeface="Montserrat"/>
                <a:sym typeface="Montserrat"/>
              </a:rPr>
              <a:t>Fine Arts</a:t>
            </a:r>
            <a:endParaRPr sz="2800">
              <a:solidFill>
                <a:srgbClr val="FF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2800">
                <a:solidFill>
                  <a:srgbClr val="FF0000"/>
                </a:solidFill>
                <a:latin typeface="Montserrat"/>
                <a:ea typeface="Montserrat"/>
                <a:cs typeface="Montserrat"/>
                <a:sym typeface="Montserrat"/>
              </a:rPr>
              <a:t>Samantha Powers - ACM Improv</a:t>
            </a:r>
            <a:endParaRPr sz="2800">
              <a:solidFill>
                <a:srgbClr val="FF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2800">
                <a:solidFill>
                  <a:srgbClr val="FF0000"/>
                </a:solidFill>
                <a:latin typeface="Montserrat"/>
                <a:ea typeface="Montserrat"/>
                <a:cs typeface="Montserrat"/>
                <a:sym typeface="Montserrat"/>
              </a:rPr>
              <a:t>Kirsten Wollem</a:t>
            </a:r>
            <a:r>
              <a:rPr lang="en" sz="2800" b="0" i="0" u="none" strike="noStrike" cap="none">
                <a:solidFill>
                  <a:srgbClr val="FF0000"/>
                </a:solidFill>
                <a:latin typeface="Montserrat"/>
                <a:ea typeface="Montserrat"/>
                <a:cs typeface="Montserrat"/>
                <a:sym typeface="Montserrat"/>
              </a:rPr>
              <a:t> - RCM Fine Arts</a:t>
            </a:r>
            <a:endParaRPr sz="2800" b="0" i="0" u="none" strike="noStrike" cap="none">
              <a:solidFill>
                <a:srgbClr val="FF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2800">
                <a:solidFill>
                  <a:srgbClr val="FF0000"/>
                </a:solidFill>
                <a:latin typeface="Montserrat"/>
                <a:ea typeface="Montserrat"/>
                <a:cs typeface="Montserrat"/>
                <a:sym typeface="Montserrat"/>
              </a:rPr>
              <a:t>Ayan Gupta - WA DI Communications</a:t>
            </a:r>
            <a:endParaRPr sz="2800">
              <a:solidFill>
                <a:srgbClr val="FF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2800">
                <a:solidFill>
                  <a:srgbClr val="FF0000"/>
                </a:solidFill>
                <a:latin typeface="Montserrat"/>
                <a:ea typeface="Montserrat"/>
                <a:cs typeface="Montserrat"/>
                <a:sym typeface="Montserrat"/>
              </a:rPr>
              <a:t>Jenn Ginder - Regional Tournament Director</a:t>
            </a:r>
            <a:endParaRPr sz="2800">
              <a:solidFill>
                <a:srgbClr val="FF0000"/>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3200" b="0" i="0" u="none" strike="noStrike" cap="none">
              <a:solidFill>
                <a:srgbClr val="FF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1456</Words>
  <Application>Microsoft Office PowerPoint</Application>
  <PresentationFormat>On-screen Show (16:9)</PresentationFormat>
  <Paragraphs>297</Paragraphs>
  <Slides>80</Slides>
  <Notes>80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Montserrat</vt:lpstr>
      <vt:lpstr>Arial</vt:lpstr>
      <vt:lpstr>Calibri</vt:lpstr>
      <vt:lpstr>Simple Light</vt:lpstr>
      <vt:lpstr>PowerPoint Presentation</vt:lpstr>
      <vt:lpstr>Zoom Tips:</vt:lpstr>
      <vt:lpstr>Format for award ceremony</vt:lpstr>
      <vt:lpstr>One more thing…. About the State competition…..</vt:lpstr>
      <vt:lpstr>ALL TEAMS ARE GOING TO STATE!!!!!!</vt:lpstr>
      <vt:lpstr>Cameras Off Please</vt:lpstr>
      <vt:lpstr>2020-21 State Challenge Masters</vt:lpstr>
      <vt:lpstr>PowerPoint Presentation</vt:lpstr>
      <vt:lpstr>PowerPoint Presentation</vt:lpstr>
      <vt:lpstr>PowerPoint Presentation</vt:lpstr>
      <vt:lpstr>PowerPoint Presentation</vt:lpstr>
      <vt:lpstr>PowerPoint Presentation</vt:lpstr>
      <vt:lpstr>Cameras Off Please</vt:lpstr>
      <vt:lpstr>How many years have you been doing DI?</vt:lpstr>
      <vt:lpstr>Thank you, seniors.</vt:lpstr>
      <vt:lpstr>Cameras on for …...</vt:lpstr>
      <vt:lpstr>Rising Stars Challenge</vt:lpstr>
      <vt:lpstr>Rising Stars Challenge</vt:lpstr>
      <vt:lpstr>Seniors, turn your cameras on and give the Rising Stars a wave and/or use a reaction!</vt:lpstr>
      <vt:lpstr>Cameras Off Please</vt:lpstr>
      <vt:lpstr>Cameras on for …...</vt:lpstr>
      <vt:lpstr>Technical Challenge Elementary Level 2nd Place</vt:lpstr>
      <vt:lpstr>Technical Challenge Elementary Level 1st Place</vt:lpstr>
      <vt:lpstr>Technical Challenge Middle Level 2nd Place</vt:lpstr>
      <vt:lpstr>Technical Challenge Middle Level 2nd Place</vt:lpstr>
      <vt:lpstr>Technical Challenge Middle Level 1st Place</vt:lpstr>
      <vt:lpstr>Technical Challenge Senior Level 1st Place</vt:lpstr>
      <vt:lpstr>Cameras Off Please</vt:lpstr>
      <vt:lpstr>What was your favorite part of DI this year?</vt:lpstr>
      <vt:lpstr>Cameras on for …...</vt:lpstr>
      <vt:lpstr>Scientific Challenge Middle Level 2nd Place</vt:lpstr>
      <vt:lpstr>Cameras Off Please</vt:lpstr>
      <vt:lpstr>My favorite DI challenge I’ve ever done was…. Because …. </vt:lpstr>
      <vt:lpstr>Cameras on for …...</vt:lpstr>
      <vt:lpstr>Fine Arts Challenge Middle Level 3rd Place</vt:lpstr>
      <vt:lpstr>Fine Arts Challenge Middle Level 2nd Place</vt:lpstr>
      <vt:lpstr>Fine Arts Challenge Middle Level 1st Place</vt:lpstr>
      <vt:lpstr>Fine Arts Challenge Senior Level 2nd Place</vt:lpstr>
      <vt:lpstr>Fine Arts Challenge Middle Level 1st Place</vt:lpstr>
      <vt:lpstr>What did your team create this year that you are most proud of?</vt:lpstr>
      <vt:lpstr>Cameras Off Please</vt:lpstr>
      <vt:lpstr>PowerPoint Presentation</vt:lpstr>
      <vt:lpstr>Improvisational Challenge Elementary Level 1st Place</vt:lpstr>
      <vt:lpstr>Improvisational Challenge Middle Level 2nd Place</vt:lpstr>
      <vt:lpstr>Improvisational Challenge Middle Level 1st Place</vt:lpstr>
      <vt:lpstr>Improvisational Challenge Secondary Level 1st Place</vt:lpstr>
      <vt:lpstr>Other than duct tape, what is the most essential thing to have in a team’s DI kit?</vt:lpstr>
      <vt:lpstr>Cameras Off Please</vt:lpstr>
      <vt:lpstr>Cameras on for …. </vt:lpstr>
      <vt:lpstr>Engineering Challenge Elementary Level 3rd Place</vt:lpstr>
      <vt:lpstr>Engineering Challenge Elementary Level  2nd Place</vt:lpstr>
      <vt:lpstr>Engineering Challenge Elementary Level 1st Place</vt:lpstr>
      <vt:lpstr>Give a team member a compliment.</vt:lpstr>
      <vt:lpstr>Cameras Off Please</vt:lpstr>
      <vt:lpstr>Cameras on for … </vt:lpstr>
      <vt:lpstr>Service Learning Challenge Elementary Level 2nd Place</vt:lpstr>
      <vt:lpstr>Service Learning Challenge Elementary Level 1st Place</vt:lpstr>
      <vt:lpstr>Service Learning Challenge Middle Level  1st Place</vt:lpstr>
      <vt:lpstr>Service Learning Challenge Senior Level 4th Place</vt:lpstr>
      <vt:lpstr>Service Learning Challenge Senior Level 3rd Place</vt:lpstr>
      <vt:lpstr>Service Learning Challenge Senior Level  2nd Place</vt:lpstr>
      <vt:lpstr>Service Learning Challenge Senior Level 1st Place</vt:lpstr>
      <vt:lpstr>Cameras Off Please</vt:lpstr>
      <vt:lpstr>What are you looking forward to for next year’s tournament other than meeting in person?</vt:lpstr>
      <vt:lpstr>If you’re called, turn your camera on!</vt:lpstr>
      <vt:lpstr>Renaissance Award</vt:lpstr>
      <vt:lpstr>Renaissance Award</vt:lpstr>
      <vt:lpstr>Renaissance Award</vt:lpstr>
      <vt:lpstr>Renaissance Award</vt:lpstr>
      <vt:lpstr>Renaissance Award</vt:lpstr>
      <vt:lpstr>Renaissance Award</vt:lpstr>
      <vt:lpstr>Renaissance Award</vt:lpstr>
      <vt:lpstr>Renaissance Award</vt:lpstr>
      <vt:lpstr>If you’re called, turn your camera on!</vt:lpstr>
      <vt:lpstr>DaVinci Award</vt:lpstr>
      <vt:lpstr>DaVinci Award</vt:lpstr>
      <vt:lpstr>DaVinci Award</vt:lpstr>
      <vt:lpstr>DaVinci Award</vt:lpstr>
      <vt:lpstr>DaVinci Award</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Lee Adams</dc:creator>
  <cp:lastModifiedBy>Cathy Lee Adams</cp:lastModifiedBy>
  <cp:revision>1</cp:revision>
  <dcterms:modified xsi:type="dcterms:W3CDTF">2021-02-27T23:53:15Z</dcterms:modified>
</cp:coreProperties>
</file>