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3"/>
  </p:notesMasterIdLst>
  <p:sldIdLst>
    <p:sldId id="373" r:id="rId2"/>
    <p:sldId id="381" r:id="rId3"/>
    <p:sldId id="383" r:id="rId4"/>
    <p:sldId id="385" r:id="rId5"/>
    <p:sldId id="386" r:id="rId6"/>
    <p:sldId id="388" r:id="rId7"/>
    <p:sldId id="389" r:id="rId8"/>
    <p:sldId id="399" r:id="rId9"/>
    <p:sldId id="393" r:id="rId10"/>
    <p:sldId id="435" r:id="rId11"/>
    <p:sldId id="436" r:id="rId12"/>
    <p:sldId id="439" r:id="rId13"/>
    <p:sldId id="437" r:id="rId14"/>
    <p:sldId id="438" r:id="rId15"/>
    <p:sldId id="440" r:id="rId16"/>
    <p:sldId id="430" r:id="rId17"/>
    <p:sldId id="260" r:id="rId18"/>
    <p:sldId id="431" r:id="rId19"/>
    <p:sldId id="261" r:id="rId20"/>
    <p:sldId id="428" r:id="rId21"/>
    <p:sldId id="262" r:id="rId22"/>
    <p:sldId id="419" r:id="rId23"/>
    <p:sldId id="265" r:id="rId24"/>
    <p:sldId id="266" r:id="rId25"/>
    <p:sldId id="404" r:id="rId26"/>
    <p:sldId id="394" r:id="rId27"/>
    <p:sldId id="278" r:id="rId28"/>
    <p:sldId id="432" r:id="rId29"/>
    <p:sldId id="279" r:id="rId30"/>
    <p:sldId id="406" r:id="rId31"/>
    <p:sldId id="286" r:id="rId32"/>
    <p:sldId id="433" r:id="rId33"/>
    <p:sldId id="287" r:id="rId34"/>
    <p:sldId id="408" r:id="rId35"/>
    <p:sldId id="395" r:id="rId36"/>
    <p:sldId id="295" r:id="rId37"/>
    <p:sldId id="434" r:id="rId38"/>
    <p:sldId id="296" r:id="rId39"/>
    <p:sldId id="410" r:id="rId40"/>
    <p:sldId id="300" r:id="rId41"/>
    <p:sldId id="400" r:id="rId42"/>
    <p:sldId id="396" r:id="rId43"/>
    <p:sldId id="312" r:id="rId44"/>
    <p:sldId id="441" r:id="rId45"/>
    <p:sldId id="313" r:id="rId46"/>
    <p:sldId id="411" r:id="rId47"/>
    <p:sldId id="321" r:id="rId48"/>
    <p:sldId id="401" r:id="rId49"/>
    <p:sldId id="397" r:id="rId50"/>
    <p:sldId id="347" r:id="rId51"/>
    <p:sldId id="351" r:id="rId52"/>
    <p:sldId id="355" r:id="rId53"/>
    <p:sldId id="402" r:id="rId54"/>
    <p:sldId id="425" r:id="rId55"/>
    <p:sldId id="426" r:id="rId56"/>
    <p:sldId id="398" r:id="rId57"/>
    <p:sldId id="361" r:id="rId58"/>
    <p:sldId id="413" r:id="rId59"/>
    <p:sldId id="374" r:id="rId60"/>
    <p:sldId id="375" r:id="rId61"/>
    <p:sldId id="414" r:id="rId62"/>
    <p:sldId id="376" r:id="rId63"/>
    <p:sldId id="415" r:id="rId64"/>
    <p:sldId id="377" r:id="rId65"/>
    <p:sldId id="378" r:id="rId66"/>
    <p:sldId id="416" r:id="rId67"/>
    <p:sldId id="379" r:id="rId68"/>
    <p:sldId id="417" r:id="rId69"/>
    <p:sldId id="391" r:id="rId70"/>
    <p:sldId id="392" r:id="rId71"/>
    <p:sldId id="442" r:id="rId72"/>
  </p:sldIdLst>
  <p:sldSz cx="9144000" cy="5143500" type="screen16x9"/>
  <p:notesSz cx="6858000" cy="9144000"/>
  <p:embeddedFontLst>
    <p:embeddedFont>
      <p:font typeface="Calibri" panose="020F0502020204030204" pitchFamily="34" charset="0"/>
      <p:regular r:id="rId74"/>
      <p:bold r:id="rId75"/>
      <p:italic r:id="rId76"/>
      <p:boldItalic r:id="rId77"/>
    </p:embeddedFont>
    <p:embeddedFont>
      <p:font typeface="Montserrat"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6" autoAdjust="0"/>
    <p:restoredTop sz="94723"/>
  </p:normalViewPr>
  <p:slideViewPr>
    <p:cSldViewPr snapToGrid="0">
      <p:cViewPr varScale="1">
        <p:scale>
          <a:sx n="117" d="100"/>
          <a:sy n="117" d="100"/>
        </p:scale>
        <p:origin x="68" y="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7872dfb14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7872dfb14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3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85c22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85c22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085c22b9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085c22b9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085c22b9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085c22b9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085c22b9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085c22b9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085c22b9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085c22b9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085c22b9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b085c22b90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085c22b90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085c22b90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085c22b9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085c22b9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085c22b9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085c22b9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085c22b90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b085c22b90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7872dfb146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7872dfb14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669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085c22b90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085c22b90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b085c22b90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b085c22b90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0872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085c22b90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085c22b90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b085c22b90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b085c22b90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085c22b90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085c22b90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8342a2b1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8342a2b1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a8342a2b1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a8342a2b1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a8342a2b1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a8342a2b1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872dfb14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7872dfb14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44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7872dfb14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7872dfb14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353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78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538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472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862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326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872dfb1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872dfb1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703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7872dfb14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7872dfb14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87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7872dfb14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7872dfb14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282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40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85c22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85c22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54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85c22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85c22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27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85c22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85c22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657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085c22b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085c22b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937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0BB93B-380E-4494-96DE-162AE8F962A5}"/>
              </a:ext>
            </a:extLst>
          </p:cNvPr>
          <p:cNvSpPr txBox="1"/>
          <p:nvPr/>
        </p:nvSpPr>
        <p:spPr>
          <a:xfrm>
            <a:off x="481123" y="3277635"/>
            <a:ext cx="8181753" cy="1323439"/>
          </a:xfrm>
          <a:prstGeom prst="rect">
            <a:avLst/>
          </a:prstGeom>
          <a:noFill/>
        </p:spPr>
        <p:txBody>
          <a:bodyPr wrap="square">
            <a:spAutoFit/>
          </a:bodyPr>
          <a:lstStyle/>
          <a:p>
            <a:pPr algn="ctr"/>
            <a:r>
              <a:rPr lang="en-US" sz="4000" dirty="0">
                <a:solidFill>
                  <a:schemeClr val="tx1"/>
                </a:solidFill>
              </a:rPr>
              <a:t>Eastern Regional Tournament</a:t>
            </a:r>
          </a:p>
          <a:p>
            <a:pPr algn="ctr"/>
            <a:r>
              <a:rPr lang="en-US" sz="4000" dirty="0">
                <a:solidFill>
                  <a:schemeClr val="tx1"/>
                </a:solidFill>
              </a:rPr>
              <a:t>February 27, 2021</a:t>
            </a:r>
          </a:p>
        </p:txBody>
      </p:sp>
      <p:pic>
        <p:nvPicPr>
          <p:cNvPr id="4" name="Picture 3">
            <a:extLst>
              <a:ext uri="{FF2B5EF4-FFF2-40B4-BE49-F238E27FC236}">
                <a16:creationId xmlns:a16="http://schemas.microsoft.com/office/drawing/2014/main" id="{718A4459-D6FA-456D-8A9E-5ACAEF22BC4D}"/>
              </a:ext>
            </a:extLst>
          </p:cNvPr>
          <p:cNvPicPr>
            <a:picLocks noChangeAspect="1"/>
          </p:cNvPicPr>
          <p:nvPr/>
        </p:nvPicPr>
        <p:blipFill>
          <a:blip r:embed="rId2"/>
          <a:stretch>
            <a:fillRect/>
          </a:stretch>
        </p:blipFill>
        <p:spPr>
          <a:xfrm>
            <a:off x="1302487" y="0"/>
            <a:ext cx="6055243" cy="2893714"/>
          </a:xfrm>
          <a:prstGeom prst="rect">
            <a:avLst/>
          </a:prstGeom>
        </p:spPr>
      </p:pic>
    </p:spTree>
    <p:extLst>
      <p:ext uri="{BB962C8B-B14F-4D97-AF65-F5344CB8AC3E}">
        <p14:creationId xmlns:p14="http://schemas.microsoft.com/office/powerpoint/2010/main" val="2279790153"/>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Montserrat"/>
                <a:ea typeface="Montserrat"/>
                <a:cs typeface="Montserrat"/>
                <a:sym typeface="Montserrat"/>
              </a:rPr>
              <a:t>Technical Challenge</a:t>
            </a:r>
            <a:endParaRPr sz="2600" b="1" dirty="0">
              <a:latin typeface="Montserrat"/>
              <a:ea typeface="Montserrat"/>
              <a:cs typeface="Montserrat"/>
              <a:sym typeface="Montserrat"/>
            </a:endParaRPr>
          </a:p>
          <a:p>
            <a:pPr marL="0" lvl="0" indent="0" algn="ctr" rtl="0">
              <a:spcBef>
                <a:spcPts val="0"/>
              </a:spcBef>
              <a:spcAft>
                <a:spcPts val="0"/>
              </a:spcAft>
              <a:buNone/>
            </a:pPr>
            <a:r>
              <a:rPr lang="en" sz="2600" b="1" dirty="0">
                <a:latin typeface="Montserrat"/>
                <a:ea typeface="Montserrat"/>
                <a:cs typeface="Montserrat"/>
                <a:sym typeface="Montserrat"/>
              </a:rPr>
              <a:t>Elementary Level 7th Place</a:t>
            </a:r>
            <a:endParaRPr sz="2600" b="1" dirty="0">
              <a:latin typeface="Montserrat"/>
              <a:ea typeface="Montserrat"/>
              <a:cs typeface="Montserrat"/>
              <a:sym typeface="Montserrat"/>
            </a:endParaRPr>
          </a:p>
        </p:txBody>
      </p:sp>
      <p:sp>
        <p:nvSpPr>
          <p:cNvPr id="80" name="Google Shape;80;p1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147-65168</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ProGamers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81" name="Google Shape;81;p17"/>
          <p:cNvPicPr preferRelativeResize="0"/>
          <p:nvPr/>
        </p:nvPicPr>
        <p:blipFill>
          <a:blip r:embed="rId3">
            <a:alphaModFix/>
          </a:blip>
          <a:stretch>
            <a:fill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2579277040"/>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Montserrat"/>
                <a:ea typeface="Montserrat"/>
                <a:cs typeface="Montserrat"/>
                <a:sym typeface="Montserrat"/>
              </a:rPr>
              <a:t>Technical Challenge</a:t>
            </a:r>
            <a:endParaRPr sz="2600" b="1" dirty="0">
              <a:latin typeface="Montserrat"/>
              <a:ea typeface="Montserrat"/>
              <a:cs typeface="Montserrat"/>
              <a:sym typeface="Montserrat"/>
            </a:endParaRPr>
          </a:p>
          <a:p>
            <a:pPr marL="0" lvl="0" indent="0" algn="ctr" rtl="0">
              <a:spcBef>
                <a:spcPts val="0"/>
              </a:spcBef>
              <a:spcAft>
                <a:spcPts val="0"/>
              </a:spcAft>
              <a:buNone/>
            </a:pPr>
            <a:r>
              <a:rPr lang="en" sz="2600" b="1" dirty="0">
                <a:latin typeface="Montserrat"/>
                <a:ea typeface="Montserrat"/>
                <a:cs typeface="Montserrat"/>
                <a:sym typeface="Montserrat"/>
              </a:rPr>
              <a:t>Elementary Level 6th Place</a:t>
            </a:r>
            <a:endParaRPr sz="2600" b="1" dirty="0">
              <a:latin typeface="Montserrat"/>
              <a:ea typeface="Montserrat"/>
              <a:cs typeface="Montserrat"/>
              <a:sym typeface="Montserrat"/>
            </a:endParaRPr>
          </a:p>
        </p:txBody>
      </p:sp>
      <p:sp>
        <p:nvSpPr>
          <p:cNvPr id="80" name="Google Shape;80;p1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147-78100</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Super Owls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Orchard Elementary</a:t>
            </a:r>
            <a:endParaRPr sz="4200" b="1" dirty="0">
              <a:solidFill>
                <a:srgbClr val="FFFFFF"/>
              </a:solidFill>
              <a:latin typeface="Montserrat"/>
              <a:ea typeface="Montserrat"/>
              <a:cs typeface="Montserrat"/>
              <a:sym typeface="Montserrat"/>
            </a:endParaRPr>
          </a:p>
        </p:txBody>
      </p:sp>
      <p:pic>
        <p:nvPicPr>
          <p:cNvPr id="81" name="Google Shape;81;p17"/>
          <p:cNvPicPr preferRelativeResize="0"/>
          <p:nvPr/>
        </p:nvPicPr>
        <p:blipFill>
          <a:blip r:embed="rId3">
            <a:alphaModFix/>
          </a:blip>
          <a:stretch>
            <a:fill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336867842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39335B-128B-4C74-8351-3EC4AC46DAED}"/>
              </a:ext>
            </a:extLst>
          </p:cNvPr>
          <p:cNvSpPr>
            <a:spLocks noGrp="1"/>
          </p:cNvSpPr>
          <p:nvPr>
            <p:ph type="body" idx="1"/>
          </p:nvPr>
        </p:nvSpPr>
        <p:spPr>
          <a:xfrm>
            <a:off x="311700" y="460708"/>
            <a:ext cx="8520600" cy="4222084"/>
          </a:xfrm>
          <a:solidFill>
            <a:srgbClr val="002060"/>
          </a:solidFill>
        </p:spPr>
        <p:txBody>
          <a:bodyPr/>
          <a:lstStyle/>
          <a:p>
            <a:pPr marL="114300" indent="0">
              <a:buNone/>
            </a:pPr>
            <a:endParaRPr lang="en-US" dirty="0"/>
          </a:p>
        </p:txBody>
      </p:sp>
      <p:pic>
        <p:nvPicPr>
          <p:cNvPr id="21506" name="Picture 2">
            <a:extLst>
              <a:ext uri="{FF2B5EF4-FFF2-40B4-BE49-F238E27FC236}">
                <a16:creationId xmlns:a16="http://schemas.microsoft.com/office/drawing/2014/main" id="{6FE9C06C-A3AD-4EFF-A228-2BAA7F93E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38" y="460708"/>
            <a:ext cx="5495226" cy="422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42868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Montserrat"/>
                <a:ea typeface="Montserrat"/>
                <a:cs typeface="Montserrat"/>
                <a:sym typeface="Montserrat"/>
              </a:rPr>
              <a:t>Technical Challenge</a:t>
            </a:r>
            <a:endParaRPr sz="2600" b="1" dirty="0">
              <a:latin typeface="Montserrat"/>
              <a:ea typeface="Montserrat"/>
              <a:cs typeface="Montserrat"/>
              <a:sym typeface="Montserrat"/>
            </a:endParaRPr>
          </a:p>
          <a:p>
            <a:pPr marL="0" lvl="0" indent="0" algn="ctr" rtl="0">
              <a:spcBef>
                <a:spcPts val="0"/>
              </a:spcBef>
              <a:spcAft>
                <a:spcPts val="0"/>
              </a:spcAft>
              <a:buNone/>
            </a:pPr>
            <a:r>
              <a:rPr lang="en" sz="2600" b="1" dirty="0">
                <a:latin typeface="Montserrat"/>
                <a:ea typeface="Montserrat"/>
                <a:cs typeface="Montserrat"/>
                <a:sym typeface="Montserrat"/>
              </a:rPr>
              <a:t>Elementary Level 5th Place</a:t>
            </a:r>
            <a:endParaRPr sz="2600" b="1" dirty="0">
              <a:latin typeface="Montserrat"/>
              <a:ea typeface="Montserrat"/>
              <a:cs typeface="Montserrat"/>
              <a:sym typeface="Montserrat"/>
            </a:endParaRPr>
          </a:p>
        </p:txBody>
      </p:sp>
      <p:sp>
        <p:nvSpPr>
          <p:cNvPr id="80" name="Google Shape;80;p1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147-27466</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US" sz="4200" b="1" dirty="0">
                <a:solidFill>
                  <a:srgbClr val="FFFFFF"/>
                </a:solidFill>
                <a:latin typeface="Montserrat"/>
                <a:ea typeface="Montserrat"/>
                <a:cs typeface="Montserrat"/>
                <a:sym typeface="Montserrat"/>
              </a:rPr>
              <a:t>Fuerza Rockets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81" name="Google Shape;81;p17"/>
          <p:cNvPicPr preferRelativeResize="0"/>
          <p:nvPr/>
        </p:nvPicPr>
        <p:blipFill>
          <a:blip r:embed="rId3">
            <a:alphaModFix/>
          </a:blip>
          <a:stretch>
            <a:fill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206334738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117914-0FAA-44C7-AD9C-5D2DA872ABD1}"/>
              </a:ext>
            </a:extLst>
          </p:cNvPr>
          <p:cNvSpPr>
            <a:spLocks noGrp="1"/>
          </p:cNvSpPr>
          <p:nvPr>
            <p:ph type="body" idx="1"/>
          </p:nvPr>
        </p:nvSpPr>
        <p:spPr>
          <a:xfrm>
            <a:off x="311700" y="555784"/>
            <a:ext cx="8520600" cy="4013091"/>
          </a:xfrm>
          <a:solidFill>
            <a:srgbClr val="002060"/>
          </a:solidFill>
        </p:spPr>
        <p:txBody>
          <a:bodyPr/>
          <a:lstStyle/>
          <a:p>
            <a:pPr marL="114300" indent="0">
              <a:buNone/>
            </a:pPr>
            <a:endParaRPr lang="en-US" dirty="0"/>
          </a:p>
        </p:txBody>
      </p:sp>
      <p:pic>
        <p:nvPicPr>
          <p:cNvPr id="18434" name="Picture 2">
            <a:extLst>
              <a:ext uri="{FF2B5EF4-FFF2-40B4-BE49-F238E27FC236}">
                <a16:creationId xmlns:a16="http://schemas.microsoft.com/office/drawing/2014/main" id="{C30F43A3-809A-4B58-9875-0E82A3396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438" y="555784"/>
            <a:ext cx="4767385" cy="403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6305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Montserrat"/>
                <a:ea typeface="Montserrat"/>
                <a:cs typeface="Montserrat"/>
                <a:sym typeface="Montserrat"/>
              </a:rPr>
              <a:t>Technical Challenge</a:t>
            </a:r>
            <a:endParaRPr sz="2600" b="1" dirty="0">
              <a:latin typeface="Montserrat"/>
              <a:ea typeface="Montserrat"/>
              <a:cs typeface="Montserrat"/>
              <a:sym typeface="Montserrat"/>
            </a:endParaRPr>
          </a:p>
          <a:p>
            <a:pPr marL="0" lvl="0" indent="0" algn="ctr" rtl="0">
              <a:spcBef>
                <a:spcPts val="0"/>
              </a:spcBef>
              <a:spcAft>
                <a:spcPts val="0"/>
              </a:spcAft>
              <a:buNone/>
            </a:pPr>
            <a:r>
              <a:rPr lang="en" sz="2600" b="1" dirty="0">
                <a:latin typeface="Montserrat"/>
                <a:ea typeface="Montserrat"/>
                <a:cs typeface="Montserrat"/>
                <a:sym typeface="Montserrat"/>
              </a:rPr>
              <a:t>Elementary Level 4th Place</a:t>
            </a:r>
            <a:endParaRPr sz="2600" b="1" dirty="0">
              <a:latin typeface="Montserrat"/>
              <a:ea typeface="Montserrat"/>
              <a:cs typeface="Montserrat"/>
              <a:sym typeface="Montserrat"/>
            </a:endParaRPr>
          </a:p>
        </p:txBody>
      </p:sp>
      <p:sp>
        <p:nvSpPr>
          <p:cNvPr id="80" name="Google Shape;80;p1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147-94551</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US" sz="4200" b="1" dirty="0">
                <a:solidFill>
                  <a:srgbClr val="FFFFFF"/>
                </a:solidFill>
                <a:latin typeface="Montserrat"/>
                <a:ea typeface="Montserrat"/>
                <a:cs typeface="Montserrat"/>
                <a:sym typeface="Montserrat"/>
              </a:rPr>
              <a:t>The Nether Creepers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Orchard Elementary</a:t>
            </a:r>
            <a:endParaRPr sz="4200" b="1" dirty="0">
              <a:solidFill>
                <a:srgbClr val="FFFFFF"/>
              </a:solidFill>
              <a:latin typeface="Montserrat"/>
              <a:ea typeface="Montserrat"/>
              <a:cs typeface="Montserrat"/>
              <a:sym typeface="Montserrat"/>
            </a:endParaRPr>
          </a:p>
        </p:txBody>
      </p:sp>
      <p:pic>
        <p:nvPicPr>
          <p:cNvPr id="81" name="Google Shape;81;p17"/>
          <p:cNvPicPr preferRelativeResize="0"/>
          <p:nvPr/>
        </p:nvPicPr>
        <p:blipFill>
          <a:blip r:embed="rId3">
            <a:alphaModFix/>
          </a:blip>
          <a:stretch>
            <a:fill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280897834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A8C649-96D0-4038-8619-91A1E41D9C1C}"/>
              </a:ext>
            </a:extLst>
          </p:cNvPr>
          <p:cNvSpPr>
            <a:spLocks noGrp="1"/>
          </p:cNvSpPr>
          <p:nvPr>
            <p:ph type="body" idx="1"/>
          </p:nvPr>
        </p:nvSpPr>
        <p:spPr>
          <a:xfrm>
            <a:off x="311700" y="494414"/>
            <a:ext cx="8520600" cy="4024423"/>
          </a:xfrm>
          <a:solidFill>
            <a:srgbClr val="002060"/>
          </a:solidFill>
        </p:spPr>
        <p:txBody>
          <a:bodyPr/>
          <a:lstStyle/>
          <a:p>
            <a:pPr marL="114300" indent="0">
              <a:buNone/>
            </a:pPr>
            <a:endParaRPr lang="en-US" dirty="0"/>
          </a:p>
        </p:txBody>
      </p:sp>
      <p:pic>
        <p:nvPicPr>
          <p:cNvPr id="22530" name="Picture 2">
            <a:extLst>
              <a:ext uri="{FF2B5EF4-FFF2-40B4-BE49-F238E27FC236}">
                <a16:creationId xmlns:a16="http://schemas.microsoft.com/office/drawing/2014/main" id="{EA6E0D91-23E2-42BE-A0A1-8686F821C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3" t="9611" r="11744" b="12145"/>
          <a:stretch/>
        </p:blipFill>
        <p:spPr bwMode="auto">
          <a:xfrm>
            <a:off x="1076546" y="494413"/>
            <a:ext cx="6990907" cy="40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263461"/>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Technical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3rd Place</a:t>
            </a:r>
            <a:endParaRPr sz="2600" b="1">
              <a:latin typeface="Montserrat"/>
              <a:ea typeface="Montserrat"/>
              <a:cs typeface="Montserrat"/>
              <a:sym typeface="Montserrat"/>
            </a:endParaRPr>
          </a:p>
        </p:txBody>
      </p:sp>
      <p:sp>
        <p:nvSpPr>
          <p:cNvPr id="80" name="Google Shape;80;p1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147-40544</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Team Tech</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White Bluffs Elementary</a:t>
            </a:r>
            <a:endParaRPr sz="4200" b="1" dirty="0">
              <a:solidFill>
                <a:srgbClr val="FFFFFF"/>
              </a:solidFill>
              <a:latin typeface="Montserrat"/>
              <a:ea typeface="Montserrat"/>
              <a:cs typeface="Montserrat"/>
              <a:sym typeface="Montserrat"/>
            </a:endParaRPr>
          </a:p>
        </p:txBody>
      </p:sp>
      <p:pic>
        <p:nvPicPr>
          <p:cNvPr id="81" name="Google Shape;81;p17"/>
          <p:cNvPicPr preferRelativeResize="0"/>
          <p:nvPr/>
        </p:nvPicPr>
        <p:blipFill>
          <a:blip r:embed="rId3">
            <a:alphaModFix/>
          </a:blip>
          <a:stretch>
            <a:fill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A28628-5A0B-4333-BF78-966EDF902FAE}"/>
              </a:ext>
            </a:extLst>
          </p:cNvPr>
          <p:cNvSpPr>
            <a:spLocks noGrp="1"/>
          </p:cNvSpPr>
          <p:nvPr>
            <p:ph type="body" idx="1"/>
          </p:nvPr>
        </p:nvSpPr>
        <p:spPr>
          <a:xfrm>
            <a:off x="882502" y="568295"/>
            <a:ext cx="7336465" cy="4000580"/>
          </a:xfrm>
          <a:solidFill>
            <a:srgbClr val="002060"/>
          </a:solidFill>
        </p:spPr>
        <p:txBody>
          <a:bodyPr/>
          <a:lstStyle/>
          <a:p>
            <a:pPr marL="114300" indent="0">
              <a:buNone/>
            </a:pPr>
            <a:endParaRPr lang="en-US" dirty="0"/>
          </a:p>
        </p:txBody>
      </p:sp>
      <p:pic>
        <p:nvPicPr>
          <p:cNvPr id="23554" name="Picture 2">
            <a:extLst>
              <a:ext uri="{FF2B5EF4-FFF2-40B4-BE49-F238E27FC236}">
                <a16:creationId xmlns:a16="http://schemas.microsoft.com/office/drawing/2014/main" id="{E70EE4F5-8D29-4BB3-BEE6-B05391EBB3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1" r="18124"/>
          <a:stretch/>
        </p:blipFill>
        <p:spPr bwMode="auto">
          <a:xfrm rot="5400000">
            <a:off x="2436810" y="610201"/>
            <a:ext cx="4000580" cy="391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8982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8"/>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Technical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2nd Place</a:t>
            </a:r>
            <a:endParaRPr sz="2600" b="1">
              <a:latin typeface="Montserrat"/>
              <a:ea typeface="Montserrat"/>
              <a:cs typeface="Montserrat"/>
              <a:sym typeface="Montserrat"/>
            </a:endParaRPr>
          </a:p>
        </p:txBody>
      </p:sp>
      <p:sp>
        <p:nvSpPr>
          <p:cNvPr id="88" name="Google Shape;88;p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147-18246</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US" sz="4200" b="1" dirty="0">
                <a:solidFill>
                  <a:srgbClr val="FFFFFF"/>
                </a:solidFill>
                <a:latin typeface="Montserrat"/>
                <a:ea typeface="Montserrat"/>
                <a:cs typeface="Montserrat"/>
                <a:sym typeface="Montserrat"/>
              </a:rPr>
              <a:t>Challenge Conquerors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Lewis &amp; Clark Elementary</a:t>
            </a:r>
            <a:endParaRPr sz="4200" b="1" dirty="0">
              <a:solidFill>
                <a:srgbClr val="FFFFFF"/>
              </a:solidFill>
              <a:latin typeface="Montserrat"/>
              <a:ea typeface="Montserrat"/>
              <a:cs typeface="Montserrat"/>
              <a:sym typeface="Montserrat"/>
            </a:endParaRPr>
          </a:p>
        </p:txBody>
      </p:sp>
      <p:pic>
        <p:nvPicPr>
          <p:cNvPr id="89" name="Google Shape;89;p18"/>
          <p:cNvPicPr preferRelativeResize="0"/>
          <p:nvPr/>
        </p:nvPicPr>
        <p:blipFill>
          <a:blip r:embed="rId3">
            <a:alphaModFix/>
          </a:blip>
          <a:stretch>
            <a:fill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4"/>
          <p:cNvSpPr/>
          <p:nvPr/>
        </p:nvSpPr>
        <p:spPr>
          <a:xfrm>
            <a:off x="0" y="-125"/>
            <a:ext cx="9144000" cy="5143500"/>
          </a:xfrm>
          <a:prstGeom prst="rect">
            <a:avLst/>
          </a:prstGeom>
          <a:solidFill>
            <a:srgbClr val="29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24"/>
          <p:cNvSpPr txBox="1">
            <a:spLocks noGrp="1"/>
          </p:cNvSpPr>
          <p:nvPr>
            <p:ph type="body" idx="1"/>
          </p:nvPr>
        </p:nvSpPr>
        <p:spPr>
          <a:xfrm>
            <a:off x="4863229" y="93024"/>
            <a:ext cx="3763500" cy="2272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4200" b="1" dirty="0">
                <a:solidFill>
                  <a:srgbClr val="FFFFFF"/>
                </a:solidFill>
                <a:latin typeface="Montserrat"/>
                <a:ea typeface="Montserrat"/>
                <a:cs typeface="Montserrat"/>
                <a:sym typeface="Montserrat"/>
              </a:rPr>
              <a:t>Thank You</a:t>
            </a:r>
            <a:br>
              <a:rPr lang="en" sz="4200" b="1" dirty="0">
                <a:solidFill>
                  <a:srgbClr val="FFFFFF"/>
                </a:solidFill>
                <a:latin typeface="Montserrat"/>
                <a:ea typeface="Montserrat"/>
                <a:cs typeface="Montserrat"/>
                <a:sym typeface="Montserrat"/>
              </a:rPr>
            </a:br>
            <a:r>
              <a:rPr lang="en" sz="4200" b="1" dirty="0">
                <a:solidFill>
                  <a:srgbClr val="FFFFFF"/>
                </a:solidFill>
                <a:latin typeface="Montserrat"/>
                <a:ea typeface="Montserrat"/>
                <a:cs typeface="Montserrat"/>
                <a:sym typeface="Montserrat"/>
              </a:rPr>
              <a:t>Team Managers!</a:t>
            </a:r>
            <a:endParaRPr sz="4200" b="1" dirty="0">
              <a:solidFill>
                <a:srgbClr val="FFFFFF"/>
              </a:solidFill>
              <a:latin typeface="Montserrat"/>
              <a:ea typeface="Montserrat"/>
              <a:cs typeface="Montserrat"/>
              <a:sym typeface="Montserrat"/>
            </a:endParaRPr>
          </a:p>
        </p:txBody>
      </p:sp>
      <p:pic>
        <p:nvPicPr>
          <p:cNvPr id="3" name="Picture 2" descr="A picture containing floor, person, person, standing&#10;&#10;Description automatically generated">
            <a:extLst>
              <a:ext uri="{FF2B5EF4-FFF2-40B4-BE49-F238E27FC236}">
                <a16:creationId xmlns:a16="http://schemas.microsoft.com/office/drawing/2014/main" id="{CECF5301-1672-4E0D-A43E-A48DCFE885FE}"/>
              </a:ext>
            </a:extLst>
          </p:cNvPr>
          <p:cNvPicPr>
            <a:picLocks noChangeAspect="1"/>
          </p:cNvPicPr>
          <p:nvPr/>
        </p:nvPicPr>
        <p:blipFill rotWithShape="1">
          <a:blip r:embed="rId3"/>
          <a:srcRect b="10790"/>
          <a:stretch/>
        </p:blipFill>
        <p:spPr>
          <a:xfrm>
            <a:off x="5276676" y="2182105"/>
            <a:ext cx="2936606" cy="2767351"/>
          </a:xfrm>
          <a:prstGeom prst="rect">
            <a:avLst/>
          </a:prstGeom>
        </p:spPr>
      </p:pic>
      <p:pic>
        <p:nvPicPr>
          <p:cNvPr id="5" name="Picture 4" descr="A group of people wearing clothing&#10;&#10;Description automatically generated with medium confidence">
            <a:extLst>
              <a:ext uri="{FF2B5EF4-FFF2-40B4-BE49-F238E27FC236}">
                <a16:creationId xmlns:a16="http://schemas.microsoft.com/office/drawing/2014/main" id="{DA8D3F2A-2BB3-431C-9D32-B93CA6E84EE4}"/>
              </a:ext>
            </a:extLst>
          </p:cNvPr>
          <p:cNvPicPr>
            <a:picLocks noChangeAspect="1"/>
          </p:cNvPicPr>
          <p:nvPr/>
        </p:nvPicPr>
        <p:blipFill>
          <a:blip r:embed="rId4"/>
          <a:stretch>
            <a:fillRect/>
          </a:stretch>
        </p:blipFill>
        <p:spPr>
          <a:xfrm>
            <a:off x="214569" y="233791"/>
            <a:ext cx="4434091" cy="4675667"/>
          </a:xfrm>
          <a:prstGeom prst="rect">
            <a:avLst/>
          </a:prstGeom>
        </p:spPr>
      </p:pic>
    </p:spTree>
    <p:extLst>
      <p:ext uri="{BB962C8B-B14F-4D97-AF65-F5344CB8AC3E}">
        <p14:creationId xmlns:p14="http://schemas.microsoft.com/office/powerpoint/2010/main" val="383186376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BA290C-EDA8-4752-A4FC-972854307DDE}"/>
              </a:ext>
            </a:extLst>
          </p:cNvPr>
          <p:cNvSpPr>
            <a:spLocks noGrp="1"/>
          </p:cNvSpPr>
          <p:nvPr>
            <p:ph type="body" idx="1"/>
          </p:nvPr>
        </p:nvSpPr>
        <p:spPr>
          <a:xfrm>
            <a:off x="558210" y="475741"/>
            <a:ext cx="7921256" cy="4186636"/>
          </a:xfrm>
          <a:solidFill>
            <a:srgbClr val="002060"/>
          </a:solidFill>
        </p:spPr>
        <p:txBody>
          <a:bodyPr/>
          <a:lstStyle/>
          <a:p>
            <a:pPr marL="114300" indent="0">
              <a:buNone/>
            </a:pPr>
            <a:endParaRPr lang="en-US" dirty="0"/>
          </a:p>
        </p:txBody>
      </p:sp>
      <p:pic>
        <p:nvPicPr>
          <p:cNvPr id="20482" name="Picture 2">
            <a:extLst>
              <a:ext uri="{FF2B5EF4-FFF2-40B4-BE49-F238E27FC236}">
                <a16:creationId xmlns:a16="http://schemas.microsoft.com/office/drawing/2014/main" id="{66C1669C-526B-412B-81EB-047F7ED728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66" b="21928"/>
          <a:stretch/>
        </p:blipFill>
        <p:spPr bwMode="auto">
          <a:xfrm>
            <a:off x="1337044" y="1104764"/>
            <a:ext cx="6469912" cy="284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3750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9"/>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Technical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1st Place</a:t>
            </a:r>
            <a:endParaRPr sz="2600" b="1">
              <a:latin typeface="Montserrat"/>
              <a:ea typeface="Montserrat"/>
              <a:cs typeface="Montserrat"/>
              <a:sym typeface="Montserrat"/>
            </a:endParaRPr>
          </a:p>
        </p:txBody>
      </p:sp>
      <p:sp>
        <p:nvSpPr>
          <p:cNvPr id="96" name="Google Shape;96;p19"/>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147-76793</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I Don’t Have a Clue</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Mid-Columbia Partnership</a:t>
            </a:r>
            <a:endParaRPr sz="4200" b="1" dirty="0">
              <a:solidFill>
                <a:srgbClr val="FFFFFF"/>
              </a:solidFill>
              <a:latin typeface="Montserrat"/>
              <a:ea typeface="Montserrat"/>
              <a:cs typeface="Montserrat"/>
              <a:sym typeface="Montserrat"/>
            </a:endParaRPr>
          </a:p>
        </p:txBody>
      </p:sp>
      <p:pic>
        <p:nvPicPr>
          <p:cNvPr id="97" name="Google Shape;97;p19"/>
          <p:cNvPicPr preferRelativeResize="0"/>
          <p:nvPr/>
        </p:nvPicPr>
        <p:blipFill>
          <a:blip r:embed="rId3">
            <a:alphaModFix/>
          </a:blip>
          <a:stretch>
            <a:fill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785ED0-FD09-45DA-A775-5ACDF5483CFE}"/>
              </a:ext>
            </a:extLst>
          </p:cNvPr>
          <p:cNvSpPr>
            <a:spLocks noGrp="1"/>
          </p:cNvSpPr>
          <p:nvPr>
            <p:ph type="body" idx="1"/>
          </p:nvPr>
        </p:nvSpPr>
        <p:spPr>
          <a:xfrm>
            <a:off x="1050662" y="615358"/>
            <a:ext cx="7067295" cy="3799811"/>
          </a:xfrm>
          <a:solidFill>
            <a:srgbClr val="002060"/>
          </a:solidFill>
        </p:spPr>
        <p:txBody>
          <a:bodyPr/>
          <a:lstStyle/>
          <a:p>
            <a:pPr marL="114300" indent="0">
              <a:buNone/>
            </a:pPr>
            <a:endParaRPr lang="en-US" dirty="0"/>
          </a:p>
        </p:txBody>
      </p:sp>
      <p:pic>
        <p:nvPicPr>
          <p:cNvPr id="19458" name="Picture 2">
            <a:extLst>
              <a:ext uri="{FF2B5EF4-FFF2-40B4-BE49-F238E27FC236}">
                <a16:creationId xmlns:a16="http://schemas.microsoft.com/office/drawing/2014/main" id="{8043506C-7EF8-4830-85EA-200C03F4A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793" y="615358"/>
            <a:ext cx="5066414" cy="379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15153"/>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Technical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Middle Level 2nd Place</a:t>
            </a:r>
            <a:endParaRPr sz="2600" b="1">
              <a:latin typeface="Montserrat"/>
              <a:ea typeface="Montserrat"/>
              <a:cs typeface="Montserrat"/>
              <a:sym typeface="Montserrat"/>
            </a:endParaRPr>
          </a:p>
        </p:txBody>
      </p:sp>
      <p:sp>
        <p:nvSpPr>
          <p:cNvPr id="120" name="Google Shape;120;p22"/>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147-60117</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Team Banana</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Chief Joseph Middle School</a:t>
            </a:r>
            <a:endParaRPr sz="4200" b="1" dirty="0">
              <a:solidFill>
                <a:srgbClr val="FFFFFF"/>
              </a:solidFill>
              <a:latin typeface="Montserrat"/>
              <a:ea typeface="Montserrat"/>
              <a:cs typeface="Montserrat"/>
              <a:sym typeface="Montserrat"/>
            </a:endParaRPr>
          </a:p>
        </p:txBody>
      </p:sp>
      <p:pic>
        <p:nvPicPr>
          <p:cNvPr id="121" name="Google Shape;121;p22"/>
          <p:cNvPicPr preferRelativeResize="0"/>
          <p:nvPr/>
        </p:nvPicPr>
        <p:blipFill>
          <a:blip r:embed="rId3">
            <a:alphaModFix/>
          </a:blip>
          <a:stretch>
            <a:fill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p:nvPr/>
        </p:nvSpPr>
        <p:spPr>
          <a:xfrm>
            <a:off x="0" y="1487275"/>
            <a:ext cx="9144000" cy="3656100"/>
          </a:xfrm>
          <a:prstGeom prst="rect">
            <a:avLst/>
          </a:prstGeom>
          <a:solidFill>
            <a:srgbClr val="0048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3"/>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Technical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Middle Level 1st Place</a:t>
            </a:r>
            <a:endParaRPr sz="2600" b="1">
              <a:latin typeface="Montserrat"/>
              <a:ea typeface="Montserrat"/>
              <a:cs typeface="Montserrat"/>
              <a:sym typeface="Montserrat"/>
            </a:endParaRPr>
          </a:p>
        </p:txBody>
      </p:sp>
      <p:sp>
        <p:nvSpPr>
          <p:cNvPr id="128" name="Google Shape;128;p23"/>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147-64486</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I Can’t Pronounce This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Mid Columbia Partnership</a:t>
            </a:r>
            <a:endParaRPr sz="4200" b="1" dirty="0">
              <a:solidFill>
                <a:srgbClr val="FFFFFF"/>
              </a:solidFill>
              <a:latin typeface="Montserrat"/>
              <a:ea typeface="Montserrat"/>
              <a:cs typeface="Montserrat"/>
              <a:sym typeface="Montserrat"/>
            </a:endParaRPr>
          </a:p>
        </p:txBody>
      </p:sp>
      <p:pic>
        <p:nvPicPr>
          <p:cNvPr id="129" name="Google Shape;129;p23"/>
          <p:cNvPicPr preferRelativeResize="0"/>
          <p:nvPr/>
        </p:nvPicPr>
        <p:blipFill>
          <a:blip r:embed="rId3">
            <a:alphaModFix/>
          </a:blip>
          <a:stretch>
            <a:fill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EE5E-9652-48D8-9C71-91A7D6ACB6A0}"/>
              </a:ext>
            </a:extLst>
          </p:cNvPr>
          <p:cNvSpPr>
            <a:spLocks noGrp="1"/>
          </p:cNvSpPr>
          <p:nvPr>
            <p:ph type="title"/>
          </p:nvPr>
        </p:nvSpPr>
        <p:spPr>
          <a:xfrm>
            <a:off x="311700" y="583887"/>
            <a:ext cx="8520600" cy="3905980"/>
          </a:xfrm>
          <a:solidFill>
            <a:srgbClr val="002060"/>
          </a:solidFill>
        </p:spPr>
        <p:txBody>
          <a:bodyPr/>
          <a:lstStyle/>
          <a:p>
            <a:endParaRPr lang="en-US" dirty="0"/>
          </a:p>
        </p:txBody>
      </p:sp>
      <p:sp>
        <p:nvSpPr>
          <p:cNvPr id="3" name="Text Placeholder 2">
            <a:extLst>
              <a:ext uri="{FF2B5EF4-FFF2-40B4-BE49-F238E27FC236}">
                <a16:creationId xmlns:a16="http://schemas.microsoft.com/office/drawing/2014/main" id="{F740879A-B774-451B-AFDE-EE8EAC3811A9}"/>
              </a:ext>
            </a:extLst>
          </p:cNvPr>
          <p:cNvSpPr>
            <a:spLocks noGrp="1"/>
          </p:cNvSpPr>
          <p:nvPr>
            <p:ph type="body" idx="1"/>
          </p:nvPr>
        </p:nvSpPr>
        <p:spPr>
          <a:xfrm>
            <a:off x="1389165" y="1221805"/>
            <a:ext cx="6470550" cy="2594417"/>
          </a:xfrm>
        </p:spPr>
        <p:txBody>
          <a:bodyPr/>
          <a:lstStyle/>
          <a:p>
            <a:endParaRPr lang="en-US" dirty="0"/>
          </a:p>
        </p:txBody>
      </p:sp>
      <p:pic>
        <p:nvPicPr>
          <p:cNvPr id="4098" name="Picture 2">
            <a:extLst>
              <a:ext uri="{FF2B5EF4-FFF2-40B4-BE49-F238E27FC236}">
                <a16:creationId xmlns:a16="http://schemas.microsoft.com/office/drawing/2014/main" id="{B498A61C-ABA2-40DC-AC6C-1C4845336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963" y="583888"/>
            <a:ext cx="6852339" cy="390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1994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ACB7-8F6D-4BEE-9231-98724D9DF2A2}"/>
              </a:ext>
            </a:extLst>
          </p:cNvPr>
          <p:cNvSpPr>
            <a:spLocks noGrp="1"/>
          </p:cNvSpPr>
          <p:nvPr>
            <p:ph type="title"/>
          </p:nvPr>
        </p:nvSpPr>
        <p:spPr/>
        <p:txBody>
          <a:bodyPr/>
          <a:lstStyle/>
          <a:p>
            <a:pPr algn="ctr"/>
            <a:r>
              <a:rPr lang="en-US" sz="2800" dirty="0">
                <a:solidFill>
                  <a:schemeClr val="tx1"/>
                </a:solidFill>
              </a:rPr>
              <a:t>Amanda Lemley Regional Challenge Master</a:t>
            </a:r>
            <a:endParaRPr lang="en-US" dirty="0"/>
          </a:p>
        </p:txBody>
      </p:sp>
      <p:sp>
        <p:nvSpPr>
          <p:cNvPr id="3" name="Text Placeholder 2">
            <a:extLst>
              <a:ext uri="{FF2B5EF4-FFF2-40B4-BE49-F238E27FC236}">
                <a16:creationId xmlns:a16="http://schemas.microsoft.com/office/drawing/2014/main" id="{22350ACE-63E8-4FE3-AFD2-84EE0F47B4AD}"/>
              </a:ext>
            </a:extLst>
          </p:cNvPr>
          <p:cNvSpPr>
            <a:spLocks noGrp="1"/>
          </p:cNvSpPr>
          <p:nvPr>
            <p:ph type="body" idx="1"/>
          </p:nvPr>
        </p:nvSpPr>
        <p:spPr/>
        <p:txBody>
          <a:bodyPr/>
          <a:lstStyle/>
          <a:p>
            <a:pPr marL="114300" indent="0">
              <a:buNone/>
            </a:pPr>
            <a:endParaRPr lang="en-US" dirty="0"/>
          </a:p>
        </p:txBody>
      </p:sp>
      <p:pic>
        <p:nvPicPr>
          <p:cNvPr id="4" name="Picture 3" descr="Graphical user interface&#10;&#10;Description automatically generated">
            <a:extLst>
              <a:ext uri="{FF2B5EF4-FFF2-40B4-BE49-F238E27FC236}">
                <a16:creationId xmlns:a16="http://schemas.microsoft.com/office/drawing/2014/main" id="{E5545A8D-11A7-4CCE-8945-DB173285037F}"/>
              </a:ext>
            </a:extLst>
          </p:cNvPr>
          <p:cNvPicPr>
            <a:picLocks noChangeAspect="1"/>
          </p:cNvPicPr>
          <p:nvPr/>
        </p:nvPicPr>
        <p:blipFill>
          <a:blip r:embed="rId2"/>
          <a:stretch>
            <a:fillRect/>
          </a:stretch>
        </p:blipFill>
        <p:spPr>
          <a:xfrm>
            <a:off x="1988835" y="1396079"/>
            <a:ext cx="5071184" cy="3048330"/>
          </a:xfrm>
          <a:prstGeom prst="rect">
            <a:avLst/>
          </a:prstGeom>
        </p:spPr>
      </p:pic>
    </p:spTree>
    <p:extLst>
      <p:ext uri="{BB962C8B-B14F-4D97-AF65-F5344CB8AC3E}">
        <p14:creationId xmlns:p14="http://schemas.microsoft.com/office/powerpoint/2010/main" val="221270335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p:nvPr/>
        </p:nvSpPr>
        <p:spPr>
          <a:xfrm>
            <a:off x="0" y="1487275"/>
            <a:ext cx="9144000" cy="3656100"/>
          </a:xfrm>
          <a:prstGeom prst="rect">
            <a:avLst/>
          </a:prstGeom>
          <a:solidFill>
            <a:srgbClr val="008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Scientific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2nd Place</a:t>
            </a:r>
            <a:endParaRPr sz="2600" b="1">
              <a:latin typeface="Montserrat"/>
              <a:ea typeface="Montserrat"/>
              <a:cs typeface="Montserrat"/>
              <a:sym typeface="Montserrat"/>
            </a:endParaRPr>
          </a:p>
        </p:txBody>
      </p:sp>
      <p:pic>
        <p:nvPicPr>
          <p:cNvPr id="221" name="Google Shape;221;p35"/>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222" name="Google Shape;222;p35"/>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147-09342</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Science Lawbreakers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Lewis &amp; Clark Elementary</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485B-56BE-4478-A973-8F328A2A6833}"/>
              </a:ext>
            </a:extLst>
          </p:cNvPr>
          <p:cNvSpPr>
            <a:spLocks noGrp="1"/>
          </p:cNvSpPr>
          <p:nvPr>
            <p:ph type="title"/>
          </p:nvPr>
        </p:nvSpPr>
        <p:spPr>
          <a:xfrm>
            <a:off x="311700" y="445025"/>
            <a:ext cx="8520600" cy="4229084"/>
          </a:xfrm>
          <a:solidFill>
            <a:srgbClr val="00B050"/>
          </a:solidFill>
        </p:spPr>
        <p:txBody>
          <a:bodyPr/>
          <a:lstStyle/>
          <a:p>
            <a:endParaRPr lang="en-US" dirty="0"/>
          </a:p>
        </p:txBody>
      </p:sp>
      <p:sp>
        <p:nvSpPr>
          <p:cNvPr id="3" name="Text Placeholder 2">
            <a:extLst>
              <a:ext uri="{FF2B5EF4-FFF2-40B4-BE49-F238E27FC236}">
                <a16:creationId xmlns:a16="http://schemas.microsoft.com/office/drawing/2014/main" id="{82A5E5A7-04C8-42E9-8D56-05F78EBB3C5E}"/>
              </a:ext>
            </a:extLst>
          </p:cNvPr>
          <p:cNvSpPr>
            <a:spLocks noGrp="1"/>
          </p:cNvSpPr>
          <p:nvPr>
            <p:ph type="body" idx="1"/>
          </p:nvPr>
        </p:nvSpPr>
        <p:spPr>
          <a:xfrm>
            <a:off x="1089282" y="2159892"/>
            <a:ext cx="6965436" cy="1401566"/>
          </a:xfrm>
        </p:spPr>
        <p:txBody>
          <a:bodyPr/>
          <a:lstStyle/>
          <a:p>
            <a:endParaRPr lang="en-US" dirty="0"/>
          </a:p>
        </p:txBody>
      </p:sp>
      <p:pic>
        <p:nvPicPr>
          <p:cNvPr id="5122" name="Picture 2">
            <a:extLst>
              <a:ext uri="{FF2B5EF4-FFF2-40B4-BE49-F238E27FC236}">
                <a16:creationId xmlns:a16="http://schemas.microsoft.com/office/drawing/2014/main" id="{650264B2-5291-4C87-BD4F-3CAF45C79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433" y="457208"/>
            <a:ext cx="7194740" cy="420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85130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p:nvPr/>
        </p:nvSpPr>
        <p:spPr>
          <a:xfrm>
            <a:off x="0" y="1487275"/>
            <a:ext cx="9144000" cy="3656100"/>
          </a:xfrm>
          <a:prstGeom prst="rect">
            <a:avLst/>
          </a:prstGeom>
          <a:solidFill>
            <a:srgbClr val="008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6"/>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Scientific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1st Place</a:t>
            </a:r>
            <a:endParaRPr sz="2600" b="1">
              <a:latin typeface="Montserrat"/>
              <a:ea typeface="Montserrat"/>
              <a:cs typeface="Montserrat"/>
              <a:sym typeface="Montserrat"/>
            </a:endParaRPr>
          </a:p>
        </p:txBody>
      </p:sp>
      <p:pic>
        <p:nvPicPr>
          <p:cNvPr id="229" name="Google Shape;229;p36"/>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230" name="Google Shape;230;p36"/>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147-63783</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Atomic Wolfpack</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Tapteal Elementary</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5"/>
          <p:cNvSpPr/>
          <p:nvPr/>
        </p:nvSpPr>
        <p:spPr>
          <a:xfrm>
            <a:off x="0" y="-125"/>
            <a:ext cx="9144000" cy="5143500"/>
          </a:xfrm>
          <a:prstGeom prst="rect">
            <a:avLst/>
          </a:prstGeom>
          <a:solidFill>
            <a:srgbClr val="29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25"/>
          <p:cNvSpPr txBox="1">
            <a:spLocks noGrp="1"/>
          </p:cNvSpPr>
          <p:nvPr>
            <p:ph type="body" idx="1"/>
          </p:nvPr>
        </p:nvSpPr>
        <p:spPr>
          <a:xfrm>
            <a:off x="5261950" y="1342350"/>
            <a:ext cx="3763500" cy="2272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4200" b="1">
                <a:solidFill>
                  <a:srgbClr val="FFFFFF"/>
                </a:solidFill>
                <a:latin typeface="Montserrat"/>
                <a:ea typeface="Montserrat"/>
                <a:cs typeface="Montserrat"/>
                <a:sym typeface="Montserrat"/>
              </a:rPr>
              <a:t>Thank You</a:t>
            </a:r>
            <a:br>
              <a:rPr lang="en" sz="4200" b="1">
                <a:solidFill>
                  <a:srgbClr val="FFFFFF"/>
                </a:solidFill>
                <a:latin typeface="Montserrat"/>
                <a:ea typeface="Montserrat"/>
                <a:cs typeface="Montserrat"/>
                <a:sym typeface="Montserrat"/>
              </a:rPr>
            </a:br>
            <a:r>
              <a:rPr lang="en" sz="4200" b="1">
                <a:solidFill>
                  <a:srgbClr val="FFFFFF"/>
                </a:solidFill>
                <a:latin typeface="Montserrat"/>
                <a:ea typeface="Montserrat"/>
                <a:cs typeface="Montserrat"/>
                <a:sym typeface="Montserrat"/>
              </a:rPr>
              <a:t>Parents &amp; Supporters!</a:t>
            </a:r>
            <a:endParaRPr sz="4200" b="1">
              <a:solidFill>
                <a:srgbClr val="FFFFFF"/>
              </a:solidFill>
              <a:latin typeface="Montserrat"/>
              <a:ea typeface="Montserrat"/>
              <a:cs typeface="Montserrat"/>
              <a:sym typeface="Montserrat"/>
            </a:endParaRPr>
          </a:p>
        </p:txBody>
      </p:sp>
      <p:pic>
        <p:nvPicPr>
          <p:cNvPr id="3" name="Picture 2" descr="A group of people posing for a photo&#10;&#10;Description automatically generated with medium confidence">
            <a:extLst>
              <a:ext uri="{FF2B5EF4-FFF2-40B4-BE49-F238E27FC236}">
                <a16:creationId xmlns:a16="http://schemas.microsoft.com/office/drawing/2014/main" id="{80A62E07-3B0E-4FFE-B9C3-3145AFEEB6DB}"/>
              </a:ext>
            </a:extLst>
          </p:cNvPr>
          <p:cNvPicPr>
            <a:picLocks noChangeAspect="1"/>
          </p:cNvPicPr>
          <p:nvPr/>
        </p:nvPicPr>
        <p:blipFill>
          <a:blip r:embed="rId3"/>
          <a:stretch>
            <a:fillRect/>
          </a:stretch>
        </p:blipFill>
        <p:spPr>
          <a:xfrm>
            <a:off x="346563" y="1105786"/>
            <a:ext cx="4796837" cy="3192426"/>
          </a:xfrm>
          <a:prstGeom prst="rect">
            <a:avLst/>
          </a:prstGeom>
        </p:spPr>
      </p:pic>
    </p:spTree>
    <p:extLst>
      <p:ext uri="{BB962C8B-B14F-4D97-AF65-F5344CB8AC3E}">
        <p14:creationId xmlns:p14="http://schemas.microsoft.com/office/powerpoint/2010/main" val="30046178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F6DFF-7827-4B07-900C-664D6A0DC156}"/>
              </a:ext>
            </a:extLst>
          </p:cNvPr>
          <p:cNvSpPr>
            <a:spLocks noGrp="1"/>
          </p:cNvSpPr>
          <p:nvPr>
            <p:ph type="body" idx="1"/>
          </p:nvPr>
        </p:nvSpPr>
        <p:spPr>
          <a:xfrm>
            <a:off x="602299" y="372330"/>
            <a:ext cx="7846319" cy="4418687"/>
          </a:xfrm>
          <a:solidFill>
            <a:srgbClr val="00B050"/>
          </a:solidFill>
        </p:spPr>
        <p:txBody>
          <a:bodyPr/>
          <a:lstStyle/>
          <a:p>
            <a:pPr marL="114300" indent="0">
              <a:buNone/>
            </a:pPr>
            <a:r>
              <a:rPr lang="en-US" dirty="0"/>
              <a:t>Tapteal</a:t>
            </a:r>
          </a:p>
        </p:txBody>
      </p:sp>
      <p:pic>
        <p:nvPicPr>
          <p:cNvPr id="6146" name="Picture 2">
            <a:extLst>
              <a:ext uri="{FF2B5EF4-FFF2-40B4-BE49-F238E27FC236}">
                <a16:creationId xmlns:a16="http://schemas.microsoft.com/office/drawing/2014/main" id="{33345E66-4891-4DAB-BDDB-7918ECEDA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311" y="688383"/>
            <a:ext cx="6492294" cy="376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4497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p:nvPr/>
        </p:nvSpPr>
        <p:spPr>
          <a:xfrm>
            <a:off x="0" y="1487275"/>
            <a:ext cx="9144000" cy="3656100"/>
          </a:xfrm>
          <a:prstGeom prst="rect">
            <a:avLst/>
          </a:prstGeom>
          <a:solidFill>
            <a:srgbClr val="008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3"/>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Scientific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Secondary Level 2nd Place</a:t>
            </a:r>
            <a:endParaRPr sz="2600" b="1">
              <a:latin typeface="Montserrat"/>
              <a:ea typeface="Montserrat"/>
              <a:cs typeface="Montserrat"/>
              <a:sym typeface="Montserrat"/>
            </a:endParaRPr>
          </a:p>
        </p:txBody>
      </p:sp>
      <p:pic>
        <p:nvPicPr>
          <p:cNvPr id="285" name="Google Shape;285;p43"/>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286" name="Google Shape;286;p43"/>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147-13644</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US" sz="4200" b="1" dirty="0">
                <a:solidFill>
                  <a:srgbClr val="FFFFFF"/>
                </a:solidFill>
                <a:latin typeface="Montserrat"/>
                <a:ea typeface="Montserrat"/>
                <a:cs typeface="Montserrat"/>
                <a:sym typeface="Montserrat"/>
              </a:rPr>
              <a:t>C</a:t>
            </a:r>
            <a:r>
              <a:rPr lang="en" sz="4200" b="1" dirty="0">
                <a:solidFill>
                  <a:srgbClr val="FFFFFF"/>
                </a:solidFill>
                <a:latin typeface="Montserrat"/>
                <a:ea typeface="Montserrat"/>
                <a:cs typeface="Montserrat"/>
                <a:sym typeface="Montserrat"/>
              </a:rPr>
              <a:t>reative Chaotic Crew</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Gonzaga Prep</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3B2B6-0125-41BE-A5FB-63257180235C}"/>
              </a:ext>
            </a:extLst>
          </p:cNvPr>
          <p:cNvSpPr>
            <a:spLocks noGrp="1"/>
          </p:cNvSpPr>
          <p:nvPr>
            <p:ph type="body" idx="1"/>
          </p:nvPr>
        </p:nvSpPr>
        <p:spPr>
          <a:xfrm>
            <a:off x="542069" y="397601"/>
            <a:ext cx="7999632" cy="4311285"/>
          </a:xfrm>
          <a:solidFill>
            <a:srgbClr val="00B050"/>
          </a:solidFill>
        </p:spPr>
        <p:txBody>
          <a:bodyPr/>
          <a:lstStyle/>
          <a:p>
            <a:pPr marL="114300" indent="0">
              <a:buNone/>
            </a:pPr>
            <a:r>
              <a:rPr lang="en-US" dirty="0"/>
              <a:t>Gonzaga</a:t>
            </a:r>
          </a:p>
        </p:txBody>
      </p:sp>
      <p:pic>
        <p:nvPicPr>
          <p:cNvPr id="7170" name="Picture 2">
            <a:extLst>
              <a:ext uri="{FF2B5EF4-FFF2-40B4-BE49-F238E27FC236}">
                <a16:creationId xmlns:a16="http://schemas.microsoft.com/office/drawing/2014/main" id="{8FDCBC95-384D-4114-9268-79CFC6290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644" y="742553"/>
            <a:ext cx="6944595" cy="362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2990"/>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4"/>
          <p:cNvSpPr/>
          <p:nvPr/>
        </p:nvSpPr>
        <p:spPr>
          <a:xfrm>
            <a:off x="0" y="1487275"/>
            <a:ext cx="9144000" cy="3656100"/>
          </a:xfrm>
          <a:prstGeom prst="rect">
            <a:avLst/>
          </a:prstGeom>
          <a:solidFill>
            <a:srgbClr val="0085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4"/>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Scientific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Secondary Level 1st Place</a:t>
            </a:r>
            <a:endParaRPr sz="2600" b="1">
              <a:latin typeface="Montserrat"/>
              <a:ea typeface="Montserrat"/>
              <a:cs typeface="Montserrat"/>
              <a:sym typeface="Montserrat"/>
            </a:endParaRPr>
          </a:p>
        </p:txBody>
      </p:sp>
      <p:pic>
        <p:nvPicPr>
          <p:cNvPr id="293" name="Google Shape;293;p44"/>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294" name="Google Shape;294;p44"/>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147-60816</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Criminal Quad Squad</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Lakeside High School</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A13FA-A8A4-4637-9F3C-7900A79419A3}"/>
              </a:ext>
            </a:extLst>
          </p:cNvPr>
          <p:cNvSpPr>
            <a:spLocks noGrp="1"/>
          </p:cNvSpPr>
          <p:nvPr>
            <p:ph type="body" idx="1"/>
          </p:nvPr>
        </p:nvSpPr>
        <p:spPr>
          <a:xfrm>
            <a:off x="311699" y="501347"/>
            <a:ext cx="8520600" cy="4324920"/>
          </a:xfrm>
          <a:solidFill>
            <a:srgbClr val="00B050"/>
          </a:solidFill>
        </p:spPr>
        <p:txBody>
          <a:bodyPr/>
          <a:lstStyle/>
          <a:p>
            <a:pPr marL="114300" indent="0">
              <a:buNone/>
            </a:pPr>
            <a:r>
              <a:rPr lang="en-US" dirty="0"/>
              <a:t>Nine Mile Falls</a:t>
            </a:r>
          </a:p>
        </p:txBody>
      </p:sp>
      <p:pic>
        <p:nvPicPr>
          <p:cNvPr id="8194" name="Picture 2">
            <a:extLst>
              <a:ext uri="{FF2B5EF4-FFF2-40B4-BE49-F238E27FC236}">
                <a16:creationId xmlns:a16="http://schemas.microsoft.com/office/drawing/2014/main" id="{01F61E63-3427-4357-AB9D-6091A87DF3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14"/>
          <a:stretch/>
        </p:blipFill>
        <p:spPr bwMode="auto">
          <a:xfrm>
            <a:off x="2561056" y="501346"/>
            <a:ext cx="3857625" cy="432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61749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6502-BD3B-43E3-B6BE-5A0757E59AE0}"/>
              </a:ext>
            </a:extLst>
          </p:cNvPr>
          <p:cNvSpPr>
            <a:spLocks noGrp="1"/>
          </p:cNvSpPr>
          <p:nvPr>
            <p:ph type="title"/>
          </p:nvPr>
        </p:nvSpPr>
        <p:spPr/>
        <p:txBody>
          <a:bodyPr/>
          <a:lstStyle/>
          <a:p>
            <a:pPr algn="ctr"/>
            <a:r>
              <a:rPr lang="en-US" sz="2800" dirty="0">
                <a:solidFill>
                  <a:schemeClr val="tx1"/>
                </a:solidFill>
              </a:rPr>
              <a:t>Christina Perry Regional Challenge Master</a:t>
            </a:r>
            <a:endParaRPr lang="en-US" dirty="0"/>
          </a:p>
        </p:txBody>
      </p:sp>
      <p:sp>
        <p:nvSpPr>
          <p:cNvPr id="3" name="Text Placeholder 2">
            <a:extLst>
              <a:ext uri="{FF2B5EF4-FFF2-40B4-BE49-F238E27FC236}">
                <a16:creationId xmlns:a16="http://schemas.microsoft.com/office/drawing/2014/main" id="{10592CC9-433D-4940-8E44-29DAF578F9EA}"/>
              </a:ext>
            </a:extLst>
          </p:cNvPr>
          <p:cNvSpPr>
            <a:spLocks noGrp="1"/>
          </p:cNvSpPr>
          <p:nvPr>
            <p:ph type="body" idx="1"/>
          </p:nvPr>
        </p:nvSpPr>
        <p:spPr/>
        <p:txBody>
          <a:bodyPr/>
          <a:lstStyle/>
          <a:p>
            <a:pPr marL="114300" indent="0">
              <a:buNone/>
            </a:pP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90822591-257F-41AA-B930-AFC1D7036B93}"/>
              </a:ext>
            </a:extLst>
          </p:cNvPr>
          <p:cNvPicPr>
            <a:picLocks noChangeAspect="1"/>
          </p:cNvPicPr>
          <p:nvPr/>
        </p:nvPicPr>
        <p:blipFill>
          <a:blip r:embed="rId2"/>
          <a:stretch>
            <a:fillRect/>
          </a:stretch>
        </p:blipFill>
        <p:spPr>
          <a:xfrm>
            <a:off x="1727791" y="1041611"/>
            <a:ext cx="5687410" cy="3418748"/>
          </a:xfrm>
          <a:prstGeom prst="rect">
            <a:avLst/>
          </a:prstGeom>
        </p:spPr>
      </p:pic>
    </p:spTree>
    <p:extLst>
      <p:ext uri="{BB962C8B-B14F-4D97-AF65-F5344CB8AC3E}">
        <p14:creationId xmlns:p14="http://schemas.microsoft.com/office/powerpoint/2010/main" val="261997578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2"/>
          <p:cNvSpPr/>
          <p:nvPr/>
        </p:nvSpPr>
        <p:spPr>
          <a:xfrm>
            <a:off x="0" y="1747772"/>
            <a:ext cx="9144000" cy="3656100"/>
          </a:xfrm>
          <a:prstGeom prst="rect">
            <a:avLst/>
          </a:prstGeom>
          <a:solidFill>
            <a:srgbClr val="ED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2"/>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Fine Arts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2nd Place</a:t>
            </a:r>
            <a:endParaRPr sz="2600" b="1">
              <a:latin typeface="Montserrat"/>
              <a:ea typeface="Montserrat"/>
              <a:cs typeface="Montserrat"/>
              <a:sym typeface="Montserrat"/>
            </a:endParaRPr>
          </a:p>
        </p:txBody>
      </p:sp>
      <p:pic>
        <p:nvPicPr>
          <p:cNvPr id="354" name="Google Shape;354;p52"/>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355" name="Google Shape;355;p52"/>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147-44770</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Story Book Legend</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Jason Lee &amp; Marcus Whitman Elementary</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AA229-A984-4C2C-9594-7EF9358EE48D}"/>
              </a:ext>
            </a:extLst>
          </p:cNvPr>
          <p:cNvSpPr>
            <a:spLocks noGrp="1"/>
          </p:cNvSpPr>
          <p:nvPr>
            <p:ph type="body" idx="1"/>
          </p:nvPr>
        </p:nvSpPr>
        <p:spPr>
          <a:xfrm>
            <a:off x="815842" y="433079"/>
            <a:ext cx="7348053" cy="4456497"/>
          </a:xfrm>
          <a:solidFill>
            <a:srgbClr val="FF0000"/>
          </a:solidFill>
        </p:spPr>
        <p:txBody>
          <a:bodyPr/>
          <a:lstStyle/>
          <a:p>
            <a:pPr marL="114300" indent="0">
              <a:buNone/>
            </a:pPr>
            <a:endParaRPr lang="en-US" dirty="0"/>
          </a:p>
        </p:txBody>
      </p:sp>
      <p:pic>
        <p:nvPicPr>
          <p:cNvPr id="9218" name="Picture 2">
            <a:extLst>
              <a:ext uri="{FF2B5EF4-FFF2-40B4-BE49-F238E27FC236}">
                <a16:creationId xmlns:a16="http://schemas.microsoft.com/office/drawing/2014/main" id="{DCE08567-18F5-4190-B444-1EC1B2751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356" y="940618"/>
            <a:ext cx="6165973" cy="351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7630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p:nvPr/>
        </p:nvSpPr>
        <p:spPr>
          <a:xfrm>
            <a:off x="0" y="1487275"/>
            <a:ext cx="9144000" cy="3656100"/>
          </a:xfrm>
          <a:prstGeom prst="rect">
            <a:avLst/>
          </a:prstGeom>
          <a:solidFill>
            <a:srgbClr val="ED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3"/>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Fine Arts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1st Place</a:t>
            </a:r>
            <a:endParaRPr sz="2600" b="1">
              <a:latin typeface="Montserrat"/>
              <a:ea typeface="Montserrat"/>
              <a:cs typeface="Montserrat"/>
              <a:sym typeface="Montserrat"/>
            </a:endParaRPr>
          </a:p>
        </p:txBody>
      </p:sp>
      <p:pic>
        <p:nvPicPr>
          <p:cNvPr id="362" name="Google Shape;362;p53"/>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363" name="Google Shape;363;p53"/>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147-10681</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Creative Crayons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Orchard Elementary</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4C5C6E-3004-4706-B774-7F7049D5318B}"/>
              </a:ext>
            </a:extLst>
          </p:cNvPr>
          <p:cNvSpPr>
            <a:spLocks noGrp="1"/>
          </p:cNvSpPr>
          <p:nvPr>
            <p:ph type="body" idx="1"/>
          </p:nvPr>
        </p:nvSpPr>
        <p:spPr>
          <a:xfrm>
            <a:off x="606056" y="441251"/>
            <a:ext cx="7931888" cy="4178595"/>
          </a:xfrm>
          <a:solidFill>
            <a:srgbClr val="FF0000"/>
          </a:solidFill>
        </p:spPr>
        <p:txBody>
          <a:bodyPr/>
          <a:lstStyle/>
          <a:p>
            <a:pPr marL="114300" indent="0">
              <a:buNone/>
            </a:pPr>
            <a:endParaRPr lang="en-US" dirty="0"/>
          </a:p>
        </p:txBody>
      </p:sp>
      <p:pic>
        <p:nvPicPr>
          <p:cNvPr id="10244" name="Picture 4">
            <a:extLst>
              <a:ext uri="{FF2B5EF4-FFF2-40B4-BE49-F238E27FC236}">
                <a16:creationId xmlns:a16="http://schemas.microsoft.com/office/drawing/2014/main" id="{B0347618-94F0-4861-9342-470B8F736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724" y="1007364"/>
            <a:ext cx="6530958" cy="312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1172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26"/>
          <p:cNvSpPr/>
          <p:nvPr/>
        </p:nvSpPr>
        <p:spPr>
          <a:xfrm>
            <a:off x="0" y="-125"/>
            <a:ext cx="9144000" cy="5143500"/>
          </a:xfrm>
          <a:prstGeom prst="rect">
            <a:avLst/>
          </a:prstGeom>
          <a:solidFill>
            <a:srgbClr val="ED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26"/>
          <p:cNvSpPr txBox="1">
            <a:spLocks noGrp="1"/>
          </p:cNvSpPr>
          <p:nvPr>
            <p:ph type="body" idx="1"/>
          </p:nvPr>
        </p:nvSpPr>
        <p:spPr>
          <a:xfrm>
            <a:off x="951600" y="483611"/>
            <a:ext cx="7240800" cy="2272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4200" b="1" dirty="0">
                <a:solidFill>
                  <a:srgbClr val="FFFFFF"/>
                </a:solidFill>
                <a:latin typeface="Montserrat"/>
                <a:ea typeface="Montserrat"/>
                <a:cs typeface="Montserrat"/>
                <a:sym typeface="Montserrat"/>
              </a:rPr>
              <a:t>Alumni</a:t>
            </a:r>
            <a:br>
              <a:rPr lang="en" sz="4200" b="1" dirty="0">
                <a:solidFill>
                  <a:srgbClr val="FFFFFF"/>
                </a:solidFill>
                <a:latin typeface="Montserrat"/>
                <a:ea typeface="Montserrat"/>
                <a:cs typeface="Montserrat"/>
                <a:sym typeface="Montserrat"/>
              </a:rPr>
            </a:br>
            <a:r>
              <a:rPr lang="en" sz="4200" b="1" dirty="0">
                <a:solidFill>
                  <a:srgbClr val="FFFFFF"/>
                </a:solidFill>
                <a:latin typeface="Montserrat"/>
                <a:ea typeface="Montserrat"/>
                <a:cs typeface="Montserrat"/>
                <a:sym typeface="Montserrat"/>
              </a:rPr>
              <a:t>Recogninition</a:t>
            </a:r>
            <a:br>
              <a:rPr lang="en" sz="4200" b="1" dirty="0">
                <a:solidFill>
                  <a:srgbClr val="FFFFFF"/>
                </a:solidFill>
                <a:latin typeface="Montserrat"/>
                <a:ea typeface="Montserrat"/>
                <a:cs typeface="Montserrat"/>
                <a:sym typeface="Montserrat"/>
              </a:rPr>
            </a:br>
            <a:r>
              <a:rPr lang="en" sz="4200" b="1" dirty="0">
                <a:solidFill>
                  <a:srgbClr val="FFFFFF"/>
                </a:solidFill>
                <a:latin typeface="Montserrat"/>
                <a:ea typeface="Montserrat"/>
                <a:cs typeface="Montserrat"/>
                <a:sym typeface="Montserrat"/>
              </a:rPr>
              <a:t>These are former DI team members who are now volunteering for DI:</a:t>
            </a:r>
            <a:endParaRPr sz="4200" b="1"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29214350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7"/>
          <p:cNvSpPr/>
          <p:nvPr/>
        </p:nvSpPr>
        <p:spPr>
          <a:xfrm>
            <a:off x="0" y="1487275"/>
            <a:ext cx="9144000" cy="3656100"/>
          </a:xfrm>
          <a:prstGeom prst="rect">
            <a:avLst/>
          </a:prstGeom>
          <a:solidFill>
            <a:srgbClr val="ED1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7"/>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Fine Arts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Middle Level 1st Place</a:t>
            </a:r>
            <a:endParaRPr sz="2600" b="1">
              <a:latin typeface="Montserrat"/>
              <a:ea typeface="Montserrat"/>
              <a:cs typeface="Montserrat"/>
              <a:sym typeface="Montserrat"/>
            </a:endParaRPr>
          </a:p>
        </p:txBody>
      </p:sp>
      <p:pic>
        <p:nvPicPr>
          <p:cNvPr id="394" name="Google Shape;394;p57"/>
          <p:cNvPicPr preferRelativeResize="0"/>
          <p:nvPr/>
        </p:nvPicPr>
        <p:blipFill rotWithShape="1">
          <a:blip r:embed="rId3">
            <a:alphaModFix/>
          </a:blip>
          <a:srcRect/>
          <a:stretch/>
        </p:blipFill>
        <p:spPr>
          <a:xfrm>
            <a:off x="311701" y="166575"/>
            <a:ext cx="1982875" cy="1191950"/>
          </a:xfrm>
          <a:prstGeom prst="rect">
            <a:avLst/>
          </a:prstGeom>
          <a:noFill/>
          <a:ln>
            <a:noFill/>
          </a:ln>
        </p:spPr>
      </p:pic>
      <p:sp>
        <p:nvSpPr>
          <p:cNvPr id="395" name="Google Shape;395;p57"/>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147-94074</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The Cinco Amigos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1EC9-1082-4892-A6EF-56A154379CC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B32E1D9-9EC1-451D-AA3A-2917B63ED844}"/>
              </a:ext>
            </a:extLst>
          </p:cNvPr>
          <p:cNvSpPr>
            <a:spLocks noGrp="1"/>
          </p:cNvSpPr>
          <p:nvPr>
            <p:ph type="body" idx="1"/>
          </p:nvPr>
        </p:nvSpPr>
        <p:spPr>
          <a:xfrm>
            <a:off x="311700" y="405183"/>
            <a:ext cx="8520600" cy="4293292"/>
          </a:xfrm>
          <a:solidFill>
            <a:srgbClr val="FF0000"/>
          </a:solidFill>
        </p:spPr>
        <p:txBody>
          <a:bodyPr/>
          <a:lstStyle/>
          <a:p>
            <a:endParaRPr lang="en-US" dirty="0"/>
          </a:p>
        </p:txBody>
      </p:sp>
      <p:pic>
        <p:nvPicPr>
          <p:cNvPr id="1026" name="Picture 2">
            <a:extLst>
              <a:ext uri="{FF2B5EF4-FFF2-40B4-BE49-F238E27FC236}">
                <a16:creationId xmlns:a16="http://schemas.microsoft.com/office/drawing/2014/main" id="{0D9348E9-7E4F-439D-A0C0-9365630CF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32" b="10366"/>
          <a:stretch/>
        </p:blipFill>
        <p:spPr bwMode="auto">
          <a:xfrm>
            <a:off x="2555583" y="455001"/>
            <a:ext cx="3857625" cy="424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48896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59BD-DD09-4E82-B4FE-122A487AC91E}"/>
              </a:ext>
            </a:extLst>
          </p:cNvPr>
          <p:cNvSpPr>
            <a:spLocks noGrp="1"/>
          </p:cNvSpPr>
          <p:nvPr>
            <p:ph type="title"/>
          </p:nvPr>
        </p:nvSpPr>
        <p:spPr/>
        <p:txBody>
          <a:bodyPr/>
          <a:lstStyle/>
          <a:p>
            <a:pPr algn="ctr"/>
            <a:r>
              <a:rPr lang="en-US" sz="2800" dirty="0">
                <a:solidFill>
                  <a:schemeClr val="tx1"/>
                </a:solidFill>
              </a:rPr>
              <a:t>Shelley Skaar Regional Challenge Master</a:t>
            </a:r>
            <a:endParaRPr lang="en-US" dirty="0"/>
          </a:p>
        </p:txBody>
      </p:sp>
      <p:sp>
        <p:nvSpPr>
          <p:cNvPr id="3" name="Text Placeholder 2">
            <a:extLst>
              <a:ext uri="{FF2B5EF4-FFF2-40B4-BE49-F238E27FC236}">
                <a16:creationId xmlns:a16="http://schemas.microsoft.com/office/drawing/2014/main" id="{22B9C4BC-63CF-4434-B2F6-7E13832AB613}"/>
              </a:ext>
            </a:extLst>
          </p:cNvPr>
          <p:cNvSpPr>
            <a:spLocks noGrp="1"/>
          </p:cNvSpPr>
          <p:nvPr>
            <p:ph type="body" idx="1"/>
          </p:nvPr>
        </p:nvSpPr>
        <p:spPr/>
        <p:txBody>
          <a:bodyPr/>
          <a:lstStyle/>
          <a:p>
            <a:pPr marL="114300" indent="0">
              <a:buNone/>
            </a:pPr>
            <a:endParaRPr lang="en-US" dirty="0"/>
          </a:p>
        </p:txBody>
      </p:sp>
      <p:pic>
        <p:nvPicPr>
          <p:cNvPr id="4" name="Picture 3">
            <a:extLst>
              <a:ext uri="{FF2B5EF4-FFF2-40B4-BE49-F238E27FC236}">
                <a16:creationId xmlns:a16="http://schemas.microsoft.com/office/drawing/2014/main" id="{1C35BA84-750A-4A1B-8F50-383F36A8EC2A}"/>
              </a:ext>
            </a:extLst>
          </p:cNvPr>
          <p:cNvPicPr>
            <a:picLocks noChangeAspect="1"/>
          </p:cNvPicPr>
          <p:nvPr/>
        </p:nvPicPr>
        <p:blipFill>
          <a:blip r:embed="rId2"/>
          <a:stretch>
            <a:fillRect/>
          </a:stretch>
        </p:blipFill>
        <p:spPr>
          <a:xfrm>
            <a:off x="1780954" y="1312032"/>
            <a:ext cx="5284382" cy="3176483"/>
          </a:xfrm>
          <a:prstGeom prst="rect">
            <a:avLst/>
          </a:prstGeom>
        </p:spPr>
      </p:pic>
    </p:spTree>
    <p:extLst>
      <p:ext uri="{BB962C8B-B14F-4D97-AF65-F5344CB8AC3E}">
        <p14:creationId xmlns:p14="http://schemas.microsoft.com/office/powerpoint/2010/main" val="2762985431"/>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9"/>
          <p:cNvSpPr/>
          <p:nvPr/>
        </p:nvSpPr>
        <p:spPr>
          <a:xfrm>
            <a:off x="0" y="1487275"/>
            <a:ext cx="9144000" cy="3656100"/>
          </a:xfrm>
          <a:prstGeom prst="rect">
            <a:avLst/>
          </a:prstGeom>
          <a:solidFill>
            <a:srgbClr val="00AA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9"/>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Improvisational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2nd Place</a:t>
            </a:r>
            <a:endParaRPr sz="2600" b="1">
              <a:latin typeface="Montserrat"/>
              <a:ea typeface="Montserrat"/>
              <a:cs typeface="Montserrat"/>
              <a:sym typeface="Montserrat"/>
            </a:endParaRPr>
          </a:p>
        </p:txBody>
      </p:sp>
      <p:sp>
        <p:nvSpPr>
          <p:cNvPr id="487" name="Google Shape;487;p69"/>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147-94266</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The Improv Impersonators!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Lewis &amp; Clark Elementary</a:t>
            </a:r>
            <a:endParaRPr sz="4200" b="1" dirty="0">
              <a:solidFill>
                <a:srgbClr val="FFFFFF"/>
              </a:solidFill>
              <a:latin typeface="Montserrat"/>
              <a:ea typeface="Montserrat"/>
              <a:cs typeface="Montserrat"/>
              <a:sym typeface="Montserrat"/>
            </a:endParaRPr>
          </a:p>
        </p:txBody>
      </p:sp>
      <p:pic>
        <p:nvPicPr>
          <p:cNvPr id="488" name="Google Shape;488;p69"/>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F7F4B7-8D8C-4D76-A5F1-3D3E0A8F234E}"/>
              </a:ext>
            </a:extLst>
          </p:cNvPr>
          <p:cNvSpPr>
            <a:spLocks noGrp="1"/>
          </p:cNvSpPr>
          <p:nvPr>
            <p:ph type="body" idx="1"/>
          </p:nvPr>
        </p:nvSpPr>
        <p:spPr>
          <a:xfrm>
            <a:off x="311700" y="445629"/>
            <a:ext cx="8520600" cy="3950938"/>
          </a:xfrm>
          <a:solidFill>
            <a:schemeClr val="accent5"/>
          </a:solidFill>
        </p:spPr>
        <p:txBody>
          <a:bodyPr/>
          <a:lstStyle/>
          <a:p>
            <a:pPr marL="114300" indent="0">
              <a:buNone/>
            </a:pPr>
            <a:endParaRPr lang="en-US" dirty="0"/>
          </a:p>
        </p:txBody>
      </p:sp>
      <p:pic>
        <p:nvPicPr>
          <p:cNvPr id="12290" name="Picture 2">
            <a:extLst>
              <a:ext uri="{FF2B5EF4-FFF2-40B4-BE49-F238E27FC236}">
                <a16:creationId xmlns:a16="http://schemas.microsoft.com/office/drawing/2014/main" id="{D9B7BA71-4C5A-43CD-AA1D-7BB25952F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10" r="13780"/>
          <a:stretch/>
        </p:blipFill>
        <p:spPr bwMode="auto">
          <a:xfrm rot="5400000">
            <a:off x="2419100" y="313857"/>
            <a:ext cx="3950937" cy="421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71560"/>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0"/>
          <p:cNvSpPr/>
          <p:nvPr/>
        </p:nvSpPr>
        <p:spPr>
          <a:xfrm>
            <a:off x="0" y="1487275"/>
            <a:ext cx="9144000" cy="3656100"/>
          </a:xfrm>
          <a:prstGeom prst="rect">
            <a:avLst/>
          </a:prstGeom>
          <a:solidFill>
            <a:srgbClr val="00AA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0"/>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Improvisational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1st Place</a:t>
            </a:r>
            <a:endParaRPr sz="2600" b="1">
              <a:latin typeface="Montserrat"/>
              <a:ea typeface="Montserrat"/>
              <a:cs typeface="Montserrat"/>
              <a:sym typeface="Montserrat"/>
            </a:endParaRPr>
          </a:p>
        </p:txBody>
      </p:sp>
      <p:sp>
        <p:nvSpPr>
          <p:cNvPr id="495" name="Google Shape;495;p70"/>
          <p:cNvSpPr txBox="1">
            <a:spLocks noGrp="1"/>
          </p:cNvSpPr>
          <p:nvPr>
            <p:ph type="body" idx="1"/>
          </p:nvPr>
        </p:nvSpPr>
        <p:spPr>
          <a:xfrm>
            <a:off x="311700" y="1786986"/>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147-37391</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Super Secret Sleuths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B</a:t>
            </a:r>
            <a:r>
              <a:rPr lang="en" sz="4200" b="1" dirty="0">
                <a:solidFill>
                  <a:srgbClr val="FFFFFF"/>
                </a:solidFill>
                <a:latin typeface="Montserrat"/>
                <a:ea typeface="Montserrat"/>
                <a:cs typeface="Montserrat"/>
                <a:sym typeface="Montserrat"/>
              </a:rPr>
              <a:t>adger Mountain &amp; Jefferson Elementary</a:t>
            </a:r>
            <a:endParaRPr sz="4200" b="1" dirty="0">
              <a:solidFill>
                <a:srgbClr val="FFFFFF"/>
              </a:solidFill>
              <a:latin typeface="Montserrat"/>
              <a:ea typeface="Montserrat"/>
              <a:cs typeface="Montserrat"/>
              <a:sym typeface="Montserrat"/>
            </a:endParaRPr>
          </a:p>
        </p:txBody>
      </p:sp>
      <p:pic>
        <p:nvPicPr>
          <p:cNvPr id="496" name="Google Shape;496;p70"/>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50BA41-7495-4E32-9F03-D2BF016C504F}"/>
              </a:ext>
            </a:extLst>
          </p:cNvPr>
          <p:cNvSpPr>
            <a:spLocks noGrp="1"/>
          </p:cNvSpPr>
          <p:nvPr>
            <p:ph type="body" idx="1"/>
          </p:nvPr>
        </p:nvSpPr>
        <p:spPr>
          <a:xfrm>
            <a:off x="824023" y="707064"/>
            <a:ext cx="7299251" cy="3593805"/>
          </a:xfrm>
          <a:solidFill>
            <a:schemeClr val="accent5"/>
          </a:solidFill>
        </p:spPr>
        <p:txBody>
          <a:bodyPr/>
          <a:lstStyle/>
          <a:p>
            <a:pPr marL="114300" indent="0">
              <a:buNone/>
            </a:pPr>
            <a:endParaRPr lang="en-US" dirty="0"/>
          </a:p>
        </p:txBody>
      </p:sp>
      <p:pic>
        <p:nvPicPr>
          <p:cNvPr id="11266" name="Picture 2">
            <a:extLst>
              <a:ext uri="{FF2B5EF4-FFF2-40B4-BE49-F238E27FC236}">
                <a16:creationId xmlns:a16="http://schemas.microsoft.com/office/drawing/2014/main" id="{546F5C27-D683-4FA2-80E8-FAD9A313B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907" y="1203676"/>
            <a:ext cx="6386266" cy="2557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1847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8"/>
          <p:cNvSpPr/>
          <p:nvPr/>
        </p:nvSpPr>
        <p:spPr>
          <a:xfrm>
            <a:off x="0" y="1487275"/>
            <a:ext cx="9144000" cy="3656100"/>
          </a:xfrm>
          <a:prstGeom prst="rect">
            <a:avLst/>
          </a:prstGeom>
          <a:solidFill>
            <a:srgbClr val="00AA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8"/>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Improvisational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Secondary Level 1st Place</a:t>
            </a:r>
            <a:endParaRPr sz="2600" b="1">
              <a:latin typeface="Montserrat"/>
              <a:ea typeface="Montserrat"/>
              <a:cs typeface="Montserrat"/>
              <a:sym typeface="Montserrat"/>
            </a:endParaRPr>
          </a:p>
        </p:txBody>
      </p:sp>
      <p:sp>
        <p:nvSpPr>
          <p:cNvPr id="559" name="Google Shape;559;p7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147-11648</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JJASZAM</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560" name="Google Shape;560;p7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D906-EF9D-4295-B5D7-25CB399915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A088F1C-4991-42A4-B28E-2C7E078D9843}"/>
              </a:ext>
            </a:extLst>
          </p:cNvPr>
          <p:cNvSpPr>
            <a:spLocks noGrp="1"/>
          </p:cNvSpPr>
          <p:nvPr>
            <p:ph type="body" idx="1"/>
          </p:nvPr>
        </p:nvSpPr>
        <p:spPr>
          <a:xfrm>
            <a:off x="311700" y="394529"/>
            <a:ext cx="8520600" cy="4174346"/>
          </a:xfrm>
          <a:solidFill>
            <a:schemeClr val="accent5"/>
          </a:solidFill>
        </p:spPr>
        <p:txBody>
          <a:bodyPr/>
          <a:lstStyle/>
          <a:p>
            <a:endParaRPr lang="en-US" dirty="0"/>
          </a:p>
        </p:txBody>
      </p:sp>
      <p:pic>
        <p:nvPicPr>
          <p:cNvPr id="2050" name="Picture 2">
            <a:extLst>
              <a:ext uri="{FF2B5EF4-FFF2-40B4-BE49-F238E27FC236}">
                <a16:creationId xmlns:a16="http://schemas.microsoft.com/office/drawing/2014/main" id="{6912AAF6-9876-42D5-90B6-13F45EA0B2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42"/>
          <a:stretch/>
        </p:blipFill>
        <p:spPr bwMode="auto">
          <a:xfrm>
            <a:off x="2643187" y="394529"/>
            <a:ext cx="3857625" cy="417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55005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610E-818D-4901-AA83-13C4D9879B55}"/>
              </a:ext>
            </a:extLst>
          </p:cNvPr>
          <p:cNvSpPr>
            <a:spLocks noGrp="1"/>
          </p:cNvSpPr>
          <p:nvPr>
            <p:ph type="title"/>
          </p:nvPr>
        </p:nvSpPr>
        <p:spPr/>
        <p:txBody>
          <a:bodyPr/>
          <a:lstStyle/>
          <a:p>
            <a:pPr algn="ctr"/>
            <a:r>
              <a:rPr lang="en-US" sz="2800" dirty="0">
                <a:solidFill>
                  <a:schemeClr val="tx1"/>
                </a:solidFill>
              </a:rPr>
              <a:t>Lydia Schilling Regional Challenge Master</a:t>
            </a:r>
            <a:endParaRPr lang="en-US" dirty="0"/>
          </a:p>
        </p:txBody>
      </p:sp>
      <p:sp>
        <p:nvSpPr>
          <p:cNvPr id="3" name="Text Placeholder 2">
            <a:extLst>
              <a:ext uri="{FF2B5EF4-FFF2-40B4-BE49-F238E27FC236}">
                <a16:creationId xmlns:a16="http://schemas.microsoft.com/office/drawing/2014/main" id="{69B3E87E-3F3B-4DC6-9909-63B378E3FA32}"/>
              </a:ext>
            </a:extLst>
          </p:cNvPr>
          <p:cNvSpPr>
            <a:spLocks noGrp="1"/>
          </p:cNvSpPr>
          <p:nvPr>
            <p:ph type="body" idx="1"/>
          </p:nvPr>
        </p:nvSpPr>
        <p:spPr/>
        <p:txBody>
          <a:bodyPr/>
          <a:lstStyle/>
          <a:p>
            <a:pPr marL="114300" indent="0">
              <a:buNone/>
            </a:pPr>
            <a:endParaRPr lang="en-US" dirty="0"/>
          </a:p>
        </p:txBody>
      </p:sp>
      <p:pic>
        <p:nvPicPr>
          <p:cNvPr id="4" name="Picture 3" descr="Logo&#10;&#10;Description automatically generated with low confidence">
            <a:extLst>
              <a:ext uri="{FF2B5EF4-FFF2-40B4-BE49-F238E27FC236}">
                <a16:creationId xmlns:a16="http://schemas.microsoft.com/office/drawing/2014/main" id="{B1C8E349-391D-4CE8-B692-94ABFB2D1C44}"/>
              </a:ext>
            </a:extLst>
          </p:cNvPr>
          <p:cNvPicPr>
            <a:picLocks noChangeAspect="1"/>
          </p:cNvPicPr>
          <p:nvPr/>
        </p:nvPicPr>
        <p:blipFill>
          <a:blip r:embed="rId2"/>
          <a:stretch>
            <a:fillRect/>
          </a:stretch>
        </p:blipFill>
        <p:spPr>
          <a:xfrm>
            <a:off x="1796901" y="1419447"/>
            <a:ext cx="5237541" cy="3148329"/>
          </a:xfrm>
          <a:prstGeom prst="rect">
            <a:avLst/>
          </a:prstGeom>
        </p:spPr>
      </p:pic>
    </p:spTree>
    <p:extLst>
      <p:ext uri="{BB962C8B-B14F-4D97-AF65-F5344CB8AC3E}">
        <p14:creationId xmlns:p14="http://schemas.microsoft.com/office/powerpoint/2010/main" val="74010562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543A6-7E28-4203-9524-0A51A0F2AA2C}"/>
              </a:ext>
            </a:extLst>
          </p:cNvPr>
          <p:cNvSpPr txBox="1"/>
          <p:nvPr/>
        </p:nvSpPr>
        <p:spPr>
          <a:xfrm>
            <a:off x="765544" y="414670"/>
            <a:ext cx="7729870" cy="4893647"/>
          </a:xfrm>
          <a:prstGeom prst="rect">
            <a:avLst/>
          </a:prstGeom>
          <a:noFill/>
        </p:spPr>
        <p:txBody>
          <a:bodyPr wrap="square" rtlCol="0">
            <a:spAutoFit/>
          </a:bodyPr>
          <a:lstStyle/>
          <a:p>
            <a:r>
              <a:rPr lang="en-US" sz="2800" dirty="0">
                <a:solidFill>
                  <a:srgbClr val="FF0000"/>
                </a:solidFill>
                <a:latin typeface="Montserrat" panose="020B0604020202020204" charset="0"/>
              </a:rPr>
              <a:t>Amanda Boomer - Appraiser</a:t>
            </a:r>
          </a:p>
          <a:p>
            <a:r>
              <a:rPr lang="en-US" sz="2800" dirty="0">
                <a:solidFill>
                  <a:srgbClr val="FF0000"/>
                </a:solidFill>
                <a:latin typeface="Montserrat" panose="020B0604020202020204" charset="0"/>
              </a:rPr>
              <a:t>Rachael Clayton - RCM Instant Challenge</a:t>
            </a:r>
          </a:p>
          <a:p>
            <a:r>
              <a:rPr lang="en-US" sz="2800" dirty="0">
                <a:solidFill>
                  <a:srgbClr val="FF0000"/>
                </a:solidFill>
                <a:latin typeface="Montserrat" panose="020B0604020202020204" charset="0"/>
              </a:rPr>
              <a:t>Jackson Chin - Appraiser</a:t>
            </a:r>
          </a:p>
          <a:p>
            <a:r>
              <a:rPr lang="en-US" sz="2800" dirty="0">
                <a:solidFill>
                  <a:srgbClr val="FF0000"/>
                </a:solidFill>
                <a:latin typeface="Montserrat" panose="020B0604020202020204" charset="0"/>
              </a:rPr>
              <a:t>Mickinley Chin - Appraiser</a:t>
            </a:r>
          </a:p>
          <a:p>
            <a:r>
              <a:rPr lang="en-US" sz="2800" dirty="0">
                <a:solidFill>
                  <a:srgbClr val="FF0000"/>
                </a:solidFill>
                <a:latin typeface="Montserrat" panose="020B0604020202020204" charset="0"/>
              </a:rPr>
              <a:t>Tiffanie Eyre - Volunteer</a:t>
            </a:r>
          </a:p>
          <a:p>
            <a:r>
              <a:rPr lang="en-US" sz="2800" dirty="0">
                <a:solidFill>
                  <a:srgbClr val="FF0000"/>
                </a:solidFill>
                <a:latin typeface="Montserrat" panose="020B0604020202020204" charset="0"/>
              </a:rPr>
              <a:t>Bob Kestell - RCM Engineering</a:t>
            </a:r>
          </a:p>
          <a:p>
            <a:r>
              <a:rPr lang="en-US" sz="2800" dirty="0">
                <a:solidFill>
                  <a:srgbClr val="FF0000"/>
                </a:solidFill>
                <a:latin typeface="Montserrat" panose="020B0604020202020204" charset="0"/>
              </a:rPr>
              <a:t>Amanda Lemley - RCM Scientific</a:t>
            </a:r>
          </a:p>
          <a:p>
            <a:r>
              <a:rPr lang="en-US" sz="2800" dirty="0">
                <a:solidFill>
                  <a:srgbClr val="FF0000"/>
                </a:solidFill>
                <a:latin typeface="Montserrat" panose="020B0604020202020204" charset="0"/>
              </a:rPr>
              <a:t>Christina Perry - RCM Fine Arts</a:t>
            </a:r>
          </a:p>
          <a:p>
            <a:r>
              <a:rPr lang="en-US" sz="2800" dirty="0">
                <a:solidFill>
                  <a:srgbClr val="FF0000"/>
                </a:solidFill>
                <a:latin typeface="Montserrat" panose="020B0604020202020204" charset="0"/>
              </a:rPr>
              <a:t>Alyssa St. Hilaire - Team Manager</a:t>
            </a:r>
          </a:p>
          <a:p>
            <a:r>
              <a:rPr lang="en-US" sz="2800" dirty="0">
                <a:solidFill>
                  <a:srgbClr val="FF0000"/>
                </a:solidFill>
                <a:latin typeface="Montserrat" panose="020B0604020202020204" charset="0"/>
              </a:rPr>
              <a:t>Stacia Bruner Scharff - Appraiser</a:t>
            </a:r>
          </a:p>
          <a:p>
            <a:endParaRPr lang="en-US" sz="3200" dirty="0">
              <a:solidFill>
                <a:srgbClr val="FF0000"/>
              </a:solidFill>
              <a:latin typeface="Montserrat" panose="020B0604020202020204" charset="0"/>
            </a:endParaRPr>
          </a:p>
        </p:txBody>
      </p:sp>
    </p:spTree>
    <p:extLst>
      <p:ext uri="{BB962C8B-B14F-4D97-AF65-F5344CB8AC3E}">
        <p14:creationId xmlns:p14="http://schemas.microsoft.com/office/powerpoint/2010/main" val="1494892573"/>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4"/>
          <p:cNvSpPr/>
          <p:nvPr/>
        </p:nvSpPr>
        <p:spPr>
          <a:xfrm>
            <a:off x="0" y="1487275"/>
            <a:ext cx="9144000" cy="3656100"/>
          </a:xfrm>
          <a:prstGeom prst="rect">
            <a:avLst/>
          </a:prstGeom>
          <a:solidFill>
            <a:srgbClr val="662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4"/>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Service Learning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Elementary Level 1st Place</a:t>
            </a:r>
            <a:endParaRPr sz="2600" b="1">
              <a:latin typeface="Montserrat"/>
              <a:ea typeface="Montserrat"/>
              <a:cs typeface="Montserrat"/>
              <a:sym typeface="Montserrat"/>
            </a:endParaRPr>
          </a:p>
        </p:txBody>
      </p:sp>
      <p:sp>
        <p:nvSpPr>
          <p:cNvPr id="761" name="Google Shape;761;p104"/>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147-92322</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TKEBIJ</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762" name="Google Shape;762;p104"/>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8"/>
          <p:cNvSpPr/>
          <p:nvPr/>
        </p:nvSpPr>
        <p:spPr>
          <a:xfrm>
            <a:off x="0" y="1487275"/>
            <a:ext cx="9144000" cy="3656100"/>
          </a:xfrm>
          <a:prstGeom prst="rect">
            <a:avLst/>
          </a:prstGeom>
          <a:solidFill>
            <a:srgbClr val="662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8"/>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Service Learning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Middle Level 1st Place</a:t>
            </a:r>
            <a:endParaRPr sz="2600" b="1">
              <a:latin typeface="Montserrat"/>
              <a:ea typeface="Montserrat"/>
              <a:cs typeface="Montserrat"/>
              <a:sym typeface="Montserrat"/>
            </a:endParaRPr>
          </a:p>
        </p:txBody>
      </p:sp>
      <p:sp>
        <p:nvSpPr>
          <p:cNvPr id="793" name="Google Shape;793;p10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147-12647</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Day Dreamers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Carmichael Middle School</a:t>
            </a:r>
            <a:endParaRPr sz="4200" b="1" dirty="0">
              <a:solidFill>
                <a:srgbClr val="FFFFFF"/>
              </a:solidFill>
              <a:latin typeface="Montserrat"/>
              <a:ea typeface="Montserrat"/>
              <a:cs typeface="Montserrat"/>
              <a:sym typeface="Montserrat"/>
            </a:endParaRPr>
          </a:p>
        </p:txBody>
      </p:sp>
      <p:pic>
        <p:nvPicPr>
          <p:cNvPr id="794" name="Google Shape;794;p10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12"/>
          <p:cNvSpPr/>
          <p:nvPr/>
        </p:nvSpPr>
        <p:spPr>
          <a:xfrm>
            <a:off x="0" y="1487275"/>
            <a:ext cx="9144000" cy="3656100"/>
          </a:xfrm>
          <a:prstGeom prst="rect">
            <a:avLst/>
          </a:prstGeom>
          <a:solidFill>
            <a:srgbClr val="6629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2"/>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Service Learning Challenge</a:t>
            </a:r>
            <a:endParaRPr sz="2600" b="1">
              <a:latin typeface="Montserrat"/>
              <a:ea typeface="Montserrat"/>
              <a:cs typeface="Montserrat"/>
              <a:sym typeface="Montserrat"/>
            </a:endParaRPr>
          </a:p>
          <a:p>
            <a:pPr marL="0" lvl="0" indent="0" algn="ctr" rtl="0">
              <a:spcBef>
                <a:spcPts val="0"/>
              </a:spcBef>
              <a:spcAft>
                <a:spcPts val="0"/>
              </a:spcAft>
              <a:buNone/>
            </a:pPr>
            <a:r>
              <a:rPr lang="en" sz="2600" b="1">
                <a:latin typeface="Montserrat"/>
                <a:ea typeface="Montserrat"/>
                <a:cs typeface="Montserrat"/>
                <a:sym typeface="Montserrat"/>
              </a:rPr>
              <a:t>Secondary Level 1st Place</a:t>
            </a:r>
            <a:endParaRPr sz="2600" b="1">
              <a:latin typeface="Montserrat"/>
              <a:ea typeface="Montserrat"/>
              <a:cs typeface="Montserrat"/>
              <a:sym typeface="Montserrat"/>
            </a:endParaRPr>
          </a:p>
        </p:txBody>
      </p:sp>
      <p:sp>
        <p:nvSpPr>
          <p:cNvPr id="825" name="Google Shape;825;p112"/>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147-96952</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Fabled Five</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Lakeside High School</a:t>
            </a:r>
            <a:endParaRPr sz="4200" b="1" dirty="0">
              <a:solidFill>
                <a:srgbClr val="FFFFFF"/>
              </a:solidFill>
              <a:latin typeface="Montserrat"/>
              <a:ea typeface="Montserrat"/>
              <a:cs typeface="Montserrat"/>
              <a:sym typeface="Montserrat"/>
            </a:endParaRPr>
          </a:p>
        </p:txBody>
      </p:sp>
      <p:pic>
        <p:nvPicPr>
          <p:cNvPr id="826" name="Google Shape;826;p112"/>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C5C9-1756-4EA4-9960-50FEA2DC2C0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0598613-6AAA-4B15-A3AB-8B1F744E385D}"/>
              </a:ext>
            </a:extLst>
          </p:cNvPr>
          <p:cNvSpPr>
            <a:spLocks noGrp="1"/>
          </p:cNvSpPr>
          <p:nvPr>
            <p:ph type="body" idx="1"/>
          </p:nvPr>
        </p:nvSpPr>
        <p:spPr>
          <a:xfrm>
            <a:off x="311700" y="321340"/>
            <a:ext cx="8520600" cy="4500819"/>
          </a:xfrm>
          <a:solidFill>
            <a:srgbClr val="7030A0"/>
          </a:solidFill>
        </p:spPr>
        <p:txBody>
          <a:bodyPr/>
          <a:lstStyle/>
          <a:p>
            <a:endParaRPr lang="en-US" dirty="0"/>
          </a:p>
        </p:txBody>
      </p:sp>
      <p:pic>
        <p:nvPicPr>
          <p:cNvPr id="3074" name="Picture 2">
            <a:extLst>
              <a:ext uri="{FF2B5EF4-FFF2-40B4-BE49-F238E27FC236}">
                <a16:creationId xmlns:a16="http://schemas.microsoft.com/office/drawing/2014/main" id="{4CF80F81-2584-42F0-8479-528E640B0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467" y="321340"/>
            <a:ext cx="6108055" cy="4500819"/>
          </a:xfrm>
          <a:prstGeom prst="rect">
            <a:avLst/>
          </a:prstGeom>
          <a:solidFill>
            <a:srgbClr val="7030A0"/>
          </a:solidFill>
        </p:spPr>
      </p:pic>
    </p:spTree>
    <p:extLst>
      <p:ext uri="{BB962C8B-B14F-4D97-AF65-F5344CB8AC3E}">
        <p14:creationId xmlns:p14="http://schemas.microsoft.com/office/powerpoint/2010/main" val="160702148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20"/>
          <p:cNvSpPr/>
          <p:nvPr/>
        </p:nvSpPr>
        <p:spPr>
          <a:xfrm>
            <a:off x="0" y="1487275"/>
            <a:ext cx="9144000" cy="3656100"/>
          </a:xfrm>
          <a:prstGeom prst="rect">
            <a:avLst/>
          </a:prstGeom>
          <a:solidFill>
            <a:srgbClr val="99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20"/>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Renaissance Award</a:t>
            </a:r>
            <a:endParaRPr sz="2600" b="1">
              <a:latin typeface="Montserrat"/>
              <a:ea typeface="Montserrat"/>
              <a:cs typeface="Montserrat"/>
              <a:sym typeface="Montserrat"/>
            </a:endParaRPr>
          </a:p>
        </p:txBody>
      </p:sp>
      <p:sp>
        <p:nvSpPr>
          <p:cNvPr id="886" name="Google Shape;886;p120"/>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147-96952</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Fabled Five</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Lakeside High School</a:t>
            </a:r>
            <a:endParaRPr sz="4200" b="1" dirty="0">
              <a:solidFill>
                <a:srgbClr val="FFFFFF"/>
              </a:solidFill>
              <a:latin typeface="Montserrat"/>
              <a:ea typeface="Montserrat"/>
              <a:cs typeface="Montserrat"/>
              <a:sym typeface="Montserrat"/>
            </a:endParaRPr>
          </a:p>
        </p:txBody>
      </p:sp>
      <p:pic>
        <p:nvPicPr>
          <p:cNvPr id="2050" name="Picture 2">
            <a:extLst>
              <a:ext uri="{FF2B5EF4-FFF2-40B4-BE49-F238E27FC236}">
                <a16:creationId xmlns:a16="http://schemas.microsoft.com/office/drawing/2014/main" id="{E0CB75CD-13F1-45C1-9935-0778D0B3D52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150" y="111913"/>
            <a:ext cx="2895909" cy="27934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47098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C6E307-FCF7-4698-968F-E7637D99AD17}"/>
              </a:ext>
            </a:extLst>
          </p:cNvPr>
          <p:cNvSpPr>
            <a:spLocks noGrp="1"/>
          </p:cNvSpPr>
          <p:nvPr>
            <p:ph type="body" idx="1"/>
          </p:nvPr>
        </p:nvSpPr>
        <p:spPr>
          <a:xfrm>
            <a:off x="311700" y="499730"/>
            <a:ext cx="8520600" cy="4069145"/>
          </a:xfrm>
        </p:spPr>
        <p:txBody>
          <a:bodyPr/>
          <a:lstStyle/>
          <a:p>
            <a:pPr marL="114300" indent="0">
              <a:buNone/>
            </a:pPr>
            <a:r>
              <a:rPr lang="en-US" sz="2400" b="1" dirty="0">
                <a:solidFill>
                  <a:schemeClr val="tx1"/>
                </a:solidFill>
                <a:effectLst/>
                <a:latin typeface="Calibri" panose="020F0502020204030204" pitchFamily="34" charset="0"/>
                <a:ea typeface="Times New Roman" panose="02020603050405020304" pitchFamily="18" charset="0"/>
              </a:rPr>
              <a:t>This award is offered for exceptional skill in the areas of engineering, design, or performance.  </a:t>
            </a:r>
          </a:p>
          <a:p>
            <a:pPr marL="114300" indent="0">
              <a:buNone/>
            </a:pPr>
            <a:endParaRPr lang="en-US" sz="2400" b="1" dirty="0">
              <a:solidFill>
                <a:schemeClr val="tx1"/>
              </a:solidFill>
              <a:effectLst/>
              <a:latin typeface="Calibri" panose="020F0502020204030204" pitchFamily="34" charset="0"/>
              <a:ea typeface="Times New Roman" panose="02020603050405020304" pitchFamily="18" charset="0"/>
            </a:endParaRPr>
          </a:p>
          <a:p>
            <a:pPr marL="114300" indent="0">
              <a:buNone/>
            </a:pPr>
            <a:r>
              <a:rPr lang="en-US" sz="2400" b="1" dirty="0">
                <a:solidFill>
                  <a:schemeClr val="tx1"/>
                </a:solidFill>
                <a:effectLst/>
                <a:latin typeface="Calibri" panose="020F0502020204030204" pitchFamily="34" charset="0"/>
                <a:ea typeface="Times New Roman" panose="02020603050405020304" pitchFamily="18" charset="0"/>
              </a:rPr>
              <a:t>The appraisers wrote:</a:t>
            </a:r>
          </a:p>
          <a:p>
            <a:pPr marL="114300" indent="0">
              <a:buNone/>
            </a:pPr>
            <a:r>
              <a:rPr lang="en-US" sz="240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Beist</a:t>
            </a:r>
            <a:r>
              <a:rPr lang="en-US" sz="24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thou presenting a wonderful story about a glorious project, we were duly impressed by the beautiful filming, delightful acting, and keen editing of this truly informative commercial that revealed so much more insight into the backstory of the intrinsic quirky character. Thanks!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endParaRPr lang="en-US" dirty="0"/>
          </a:p>
        </p:txBody>
      </p:sp>
    </p:spTree>
    <p:extLst>
      <p:ext uri="{BB962C8B-B14F-4D97-AF65-F5344CB8AC3E}">
        <p14:creationId xmlns:p14="http://schemas.microsoft.com/office/powerpoint/2010/main" val="2831888459"/>
      </p:ext>
    </p:extLst>
  </p:cSld>
  <p:clrMapOvr>
    <a:masterClrMapping/>
  </p:clrMapOvr>
  <mc:AlternateContent xmlns:mc="http://schemas.openxmlformats.org/markup-compatibility/2006">
    <mc:Choice xmlns:p14="http://schemas.microsoft.com/office/powerpoint/2010/main" Requires="p14">
      <p:transition spd="slow" p14:dur="3400" advClick="0" advTm="8000">
        <p14:reveal/>
      </p:transition>
    </mc:Choice>
    <mc:Fallback>
      <p:transition spd="slow" advClick="0" advTm="8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73D4-797C-4660-8696-1A74C6C18E13}"/>
              </a:ext>
            </a:extLst>
          </p:cNvPr>
          <p:cNvSpPr>
            <a:spLocks noGrp="1"/>
          </p:cNvSpPr>
          <p:nvPr>
            <p:ph type="title"/>
          </p:nvPr>
        </p:nvSpPr>
        <p:spPr/>
        <p:txBody>
          <a:bodyPr/>
          <a:lstStyle/>
          <a:p>
            <a:pPr algn="ctr"/>
            <a:r>
              <a:rPr lang="en-US" sz="2800" dirty="0">
                <a:solidFill>
                  <a:schemeClr val="tx1"/>
                </a:solidFill>
              </a:rPr>
              <a:t>Nicole Tamura Regional Challenge Master</a:t>
            </a:r>
            <a:br>
              <a:rPr lang="en-US" sz="2800" dirty="0">
                <a:solidFill>
                  <a:schemeClr val="tx1"/>
                </a:solidFill>
              </a:rPr>
            </a:br>
            <a:endParaRPr lang="en-US" dirty="0"/>
          </a:p>
        </p:txBody>
      </p:sp>
      <p:sp>
        <p:nvSpPr>
          <p:cNvPr id="3" name="Text Placeholder 2">
            <a:extLst>
              <a:ext uri="{FF2B5EF4-FFF2-40B4-BE49-F238E27FC236}">
                <a16:creationId xmlns:a16="http://schemas.microsoft.com/office/drawing/2014/main" id="{84239898-3C51-4E2E-ADA9-478D137EAF19}"/>
              </a:ext>
            </a:extLst>
          </p:cNvPr>
          <p:cNvSpPr>
            <a:spLocks noGrp="1"/>
          </p:cNvSpPr>
          <p:nvPr>
            <p:ph type="body" idx="1"/>
          </p:nvPr>
        </p:nvSpPr>
        <p:spPr/>
        <p:txBody>
          <a:bodyPr/>
          <a:lstStyle/>
          <a:p>
            <a:pPr marL="114300" indent="0">
              <a:buNone/>
            </a:pPr>
            <a:endParaRPr lang="en-US" dirty="0"/>
          </a:p>
        </p:txBody>
      </p:sp>
      <p:pic>
        <p:nvPicPr>
          <p:cNvPr id="4" name="Picture 3" descr="Icon&#10;&#10;Description automatically generated">
            <a:extLst>
              <a:ext uri="{FF2B5EF4-FFF2-40B4-BE49-F238E27FC236}">
                <a16:creationId xmlns:a16="http://schemas.microsoft.com/office/drawing/2014/main" id="{48F9897B-FA95-4761-94F9-82297B5542FE}"/>
              </a:ext>
            </a:extLst>
          </p:cNvPr>
          <p:cNvPicPr>
            <a:picLocks noChangeAspect="1"/>
          </p:cNvPicPr>
          <p:nvPr/>
        </p:nvPicPr>
        <p:blipFill>
          <a:blip r:embed="rId2"/>
          <a:stretch>
            <a:fillRect/>
          </a:stretch>
        </p:blipFill>
        <p:spPr>
          <a:xfrm>
            <a:off x="1786270" y="1133853"/>
            <a:ext cx="5489735" cy="3299924"/>
          </a:xfrm>
          <a:prstGeom prst="rect">
            <a:avLst/>
          </a:prstGeom>
        </p:spPr>
      </p:pic>
    </p:spTree>
    <p:extLst>
      <p:ext uri="{BB962C8B-B14F-4D97-AF65-F5344CB8AC3E}">
        <p14:creationId xmlns:p14="http://schemas.microsoft.com/office/powerpoint/2010/main" val="2964218411"/>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147-00783</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The Narhwals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Jason Lee Elementary</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B4B124-5621-4DED-9B8B-546C8033CF84}"/>
              </a:ext>
            </a:extLst>
          </p:cNvPr>
          <p:cNvSpPr>
            <a:spLocks noGrp="1"/>
          </p:cNvSpPr>
          <p:nvPr>
            <p:ph type="body" idx="1"/>
          </p:nvPr>
        </p:nvSpPr>
        <p:spPr>
          <a:xfrm>
            <a:off x="435935" y="473149"/>
            <a:ext cx="8181752" cy="4433777"/>
          </a:xfrm>
          <a:solidFill>
            <a:srgbClr val="00B0F0"/>
          </a:solidFill>
        </p:spPr>
        <p:txBody>
          <a:bodyPr/>
          <a:lstStyle/>
          <a:p>
            <a:endParaRPr lang="en-US" dirty="0"/>
          </a:p>
        </p:txBody>
      </p:sp>
      <p:pic>
        <p:nvPicPr>
          <p:cNvPr id="13314" name="Picture 2">
            <a:extLst>
              <a:ext uri="{FF2B5EF4-FFF2-40B4-BE49-F238E27FC236}">
                <a16:creationId xmlns:a16="http://schemas.microsoft.com/office/drawing/2014/main" id="{668EA79E-85F9-459F-8E96-3FAD6FBF1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484" y="1038711"/>
            <a:ext cx="6152278" cy="341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3876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147-02899</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Critter Coop</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Tapteal Elementary</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120071544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3"/>
          <p:cNvSpPr/>
          <p:nvPr/>
        </p:nvSpPr>
        <p:spPr>
          <a:xfrm>
            <a:off x="0" y="-125"/>
            <a:ext cx="9144000" cy="5143500"/>
          </a:xfrm>
          <a:prstGeom prst="rect">
            <a:avLst/>
          </a:prstGeom>
          <a:solidFill>
            <a:srgbClr val="29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23"/>
          <p:cNvSpPr txBox="1">
            <a:spLocks noGrp="1"/>
          </p:cNvSpPr>
          <p:nvPr>
            <p:ph type="body" idx="1"/>
          </p:nvPr>
        </p:nvSpPr>
        <p:spPr>
          <a:xfrm>
            <a:off x="5261950" y="1618325"/>
            <a:ext cx="3763500" cy="1656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Thank You</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Volunteers!</a:t>
            </a:r>
            <a:endParaRPr sz="4200" b="1" dirty="0">
              <a:solidFill>
                <a:srgbClr val="FFFFFF"/>
              </a:solidFill>
              <a:latin typeface="Montserrat"/>
              <a:ea typeface="Montserrat"/>
              <a:cs typeface="Montserrat"/>
              <a:sym typeface="Montserrat"/>
            </a:endParaRPr>
          </a:p>
        </p:txBody>
      </p:sp>
      <p:pic>
        <p:nvPicPr>
          <p:cNvPr id="3" name="Picture 2" descr="A picture containing person, ground, floor, group&#10;&#10;Description automatically generated">
            <a:extLst>
              <a:ext uri="{FF2B5EF4-FFF2-40B4-BE49-F238E27FC236}">
                <a16:creationId xmlns:a16="http://schemas.microsoft.com/office/drawing/2014/main" id="{FC2EF0A9-9195-49FB-9D9F-2597CE0F40FC}"/>
              </a:ext>
            </a:extLst>
          </p:cNvPr>
          <p:cNvPicPr>
            <a:picLocks noChangeAspect="1"/>
          </p:cNvPicPr>
          <p:nvPr/>
        </p:nvPicPr>
        <p:blipFill>
          <a:blip r:embed="rId3"/>
          <a:stretch>
            <a:fillRect/>
          </a:stretch>
        </p:blipFill>
        <p:spPr>
          <a:xfrm>
            <a:off x="296915" y="879361"/>
            <a:ext cx="4965035" cy="3525175"/>
          </a:xfrm>
          <a:prstGeom prst="rect">
            <a:avLst/>
          </a:prstGeom>
        </p:spPr>
      </p:pic>
    </p:spTree>
    <p:extLst>
      <p:ext uri="{BB962C8B-B14F-4D97-AF65-F5344CB8AC3E}">
        <p14:creationId xmlns:p14="http://schemas.microsoft.com/office/powerpoint/2010/main" val="417901114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147-15132</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The Really Fun Creators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225173001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69888C-E4D5-4AF7-8B04-173330AA2ECF}"/>
              </a:ext>
            </a:extLst>
          </p:cNvPr>
          <p:cNvSpPr>
            <a:spLocks noGrp="1"/>
          </p:cNvSpPr>
          <p:nvPr>
            <p:ph type="body" idx="1"/>
          </p:nvPr>
        </p:nvSpPr>
        <p:spPr>
          <a:xfrm>
            <a:off x="712381" y="515679"/>
            <a:ext cx="7033438" cy="4082902"/>
          </a:xfrm>
          <a:solidFill>
            <a:srgbClr val="00B0F0"/>
          </a:solidFill>
        </p:spPr>
        <p:txBody>
          <a:bodyPr/>
          <a:lstStyle/>
          <a:p>
            <a:endParaRPr lang="en-US" dirty="0"/>
          </a:p>
        </p:txBody>
      </p:sp>
      <p:pic>
        <p:nvPicPr>
          <p:cNvPr id="14338" name="Picture 2">
            <a:extLst>
              <a:ext uri="{FF2B5EF4-FFF2-40B4-BE49-F238E27FC236}">
                <a16:creationId xmlns:a16="http://schemas.microsoft.com/office/drawing/2014/main" id="{0B2AD236-6B17-4105-90C4-178E31986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016" y="988828"/>
            <a:ext cx="5628167" cy="316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3842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147-39217</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Puppy Cobras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White Bluffs Elementary</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115174977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0768A3-50A8-4156-A86C-8DFD4CC2F57A}"/>
              </a:ext>
            </a:extLst>
          </p:cNvPr>
          <p:cNvSpPr>
            <a:spLocks noGrp="1"/>
          </p:cNvSpPr>
          <p:nvPr>
            <p:ph type="body" idx="1"/>
          </p:nvPr>
        </p:nvSpPr>
        <p:spPr>
          <a:xfrm>
            <a:off x="622005" y="717698"/>
            <a:ext cx="7697972" cy="3806455"/>
          </a:xfrm>
          <a:solidFill>
            <a:srgbClr val="00B0F0"/>
          </a:solidFill>
        </p:spPr>
        <p:txBody>
          <a:bodyPr/>
          <a:lstStyle/>
          <a:p>
            <a:endParaRPr lang="en-US" dirty="0"/>
          </a:p>
        </p:txBody>
      </p:sp>
      <p:pic>
        <p:nvPicPr>
          <p:cNvPr id="15362" name="Picture 2">
            <a:extLst>
              <a:ext uri="{FF2B5EF4-FFF2-40B4-BE49-F238E27FC236}">
                <a16:creationId xmlns:a16="http://schemas.microsoft.com/office/drawing/2014/main" id="{A8B8FC94-884A-4C20-B5AF-9C55C1837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79" y="1318437"/>
            <a:ext cx="6232224" cy="238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2118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147-56677</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Ultra Kittens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391985520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147-65407</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US" sz="4200" b="1" dirty="0">
                <a:solidFill>
                  <a:srgbClr val="FFFFFF"/>
                </a:solidFill>
                <a:latin typeface="Montserrat"/>
                <a:ea typeface="Montserrat"/>
                <a:cs typeface="Montserrat"/>
                <a:sym typeface="Montserrat"/>
              </a:rPr>
              <a:t>P</a:t>
            </a:r>
            <a:r>
              <a:rPr lang="en" sz="4200" b="1" dirty="0">
                <a:solidFill>
                  <a:srgbClr val="FFFFFF"/>
                </a:solidFill>
                <a:latin typeface="Montserrat"/>
                <a:ea typeface="Montserrat"/>
                <a:cs typeface="Montserrat"/>
                <a:sym typeface="Montserrat"/>
              </a:rPr>
              <a:t>opcorn Kittens</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Sacajawea Elementary</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424337053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6EFD07-D1B5-4E8B-B286-B899BB4D4A4C}"/>
              </a:ext>
            </a:extLst>
          </p:cNvPr>
          <p:cNvSpPr>
            <a:spLocks noGrp="1"/>
          </p:cNvSpPr>
          <p:nvPr>
            <p:ph type="body" idx="1"/>
          </p:nvPr>
        </p:nvSpPr>
        <p:spPr>
          <a:xfrm>
            <a:off x="311700" y="494669"/>
            <a:ext cx="8520600" cy="4074206"/>
          </a:xfrm>
          <a:solidFill>
            <a:srgbClr val="00B0F0"/>
          </a:solidFill>
        </p:spPr>
        <p:txBody>
          <a:bodyPr/>
          <a:lstStyle/>
          <a:p>
            <a:endParaRPr lang="en-US" dirty="0"/>
          </a:p>
        </p:txBody>
      </p:sp>
      <p:pic>
        <p:nvPicPr>
          <p:cNvPr id="16386" name="Picture 2">
            <a:extLst>
              <a:ext uri="{FF2B5EF4-FFF2-40B4-BE49-F238E27FC236}">
                <a16:creationId xmlns:a16="http://schemas.microsoft.com/office/drawing/2014/main" id="{E70B829D-B5BF-42F0-9C6C-FBEAF3714B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60" t="18192" r="25942" b="38087"/>
          <a:stretch/>
        </p:blipFill>
        <p:spPr bwMode="auto">
          <a:xfrm>
            <a:off x="2519917" y="494669"/>
            <a:ext cx="3939362" cy="407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0055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18"/>
          <p:cNvSpPr/>
          <p:nvPr/>
        </p:nvSpPr>
        <p:spPr>
          <a:xfrm>
            <a:off x="0" y="1487275"/>
            <a:ext cx="9144000" cy="3656100"/>
          </a:xfrm>
          <a:prstGeom prst="rect">
            <a:avLst/>
          </a:prstGeom>
          <a:solidFill>
            <a:srgbClr val="009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8"/>
          <p:cNvSpPr txBox="1">
            <a:spLocks noGrp="1"/>
          </p:cNvSpPr>
          <p:nvPr>
            <p:ph type="title"/>
          </p:nvPr>
        </p:nvSpPr>
        <p:spPr>
          <a:xfrm>
            <a:off x="3023100" y="496150"/>
            <a:ext cx="5809200" cy="5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latin typeface="Montserrat"/>
                <a:ea typeface="Montserrat"/>
                <a:cs typeface="Montserrat"/>
                <a:sym typeface="Montserrat"/>
              </a:rPr>
              <a:t>Rising Stars Challenge</a:t>
            </a:r>
            <a:endParaRPr sz="2600" b="1">
              <a:latin typeface="Montserrat"/>
              <a:ea typeface="Montserrat"/>
              <a:cs typeface="Montserrat"/>
              <a:sym typeface="Montserrat"/>
            </a:endParaRPr>
          </a:p>
        </p:txBody>
      </p:sp>
      <p:sp>
        <p:nvSpPr>
          <p:cNvPr id="870" name="Google Shape;870;p118"/>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147-80840</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The Smart Mice</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US" sz="4200" b="1" dirty="0">
                <a:solidFill>
                  <a:srgbClr val="FFFFFF"/>
                </a:solidFill>
                <a:latin typeface="Montserrat"/>
                <a:ea typeface="Montserrat"/>
                <a:cs typeface="Montserrat"/>
                <a:sym typeface="Montserrat"/>
              </a:rPr>
              <a:t>Kennewick School District</a:t>
            </a:r>
            <a:endParaRPr sz="4200" b="1" dirty="0">
              <a:solidFill>
                <a:srgbClr val="FFFFFF"/>
              </a:solidFill>
              <a:latin typeface="Montserrat"/>
              <a:ea typeface="Montserrat"/>
              <a:cs typeface="Montserrat"/>
              <a:sym typeface="Montserrat"/>
            </a:endParaRPr>
          </a:p>
        </p:txBody>
      </p:sp>
      <p:pic>
        <p:nvPicPr>
          <p:cNvPr id="871" name="Google Shape;871;p118"/>
          <p:cNvPicPr preferRelativeResize="0"/>
          <p:nvPr/>
        </p:nvPicPr>
        <p:blipFill rotWithShape="1">
          <a:blip r:embed="rId3">
            <a:alphaModFix/>
          </a:blip>
          <a:srcRect/>
          <a:stretch/>
        </p:blipFill>
        <p:spPr>
          <a:xfrm>
            <a:off x="311701" y="166575"/>
            <a:ext cx="1982875" cy="1191950"/>
          </a:xfrm>
          <a:prstGeom prst="rect">
            <a:avLst/>
          </a:prstGeom>
          <a:noFill/>
          <a:ln>
            <a:noFill/>
          </a:ln>
        </p:spPr>
      </p:pic>
    </p:spTree>
    <p:extLst>
      <p:ext uri="{BB962C8B-B14F-4D97-AF65-F5344CB8AC3E}">
        <p14:creationId xmlns:p14="http://schemas.microsoft.com/office/powerpoint/2010/main" val="384604448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26798-DEA1-4828-8510-3A725E97C081}"/>
              </a:ext>
            </a:extLst>
          </p:cNvPr>
          <p:cNvSpPr>
            <a:spLocks noGrp="1"/>
          </p:cNvSpPr>
          <p:nvPr>
            <p:ph type="body" idx="1"/>
          </p:nvPr>
        </p:nvSpPr>
        <p:spPr>
          <a:xfrm>
            <a:off x="531628" y="667193"/>
            <a:ext cx="8144539" cy="3684181"/>
          </a:xfrm>
          <a:solidFill>
            <a:srgbClr val="00B0F0"/>
          </a:solidFill>
        </p:spPr>
        <p:txBody>
          <a:bodyPr/>
          <a:lstStyle/>
          <a:p>
            <a:endParaRPr lang="en-US" dirty="0"/>
          </a:p>
        </p:txBody>
      </p:sp>
      <p:pic>
        <p:nvPicPr>
          <p:cNvPr id="17410" name="Picture 2">
            <a:extLst>
              <a:ext uri="{FF2B5EF4-FFF2-40B4-BE49-F238E27FC236}">
                <a16:creationId xmlns:a16="http://schemas.microsoft.com/office/drawing/2014/main" id="{76B9AB86-C028-4635-8863-F36DC89A6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954" y="667193"/>
            <a:ext cx="6520091" cy="368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84143"/>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21"/>
          <p:cNvSpPr/>
          <p:nvPr/>
        </p:nvSpPr>
        <p:spPr>
          <a:xfrm>
            <a:off x="0" y="1487275"/>
            <a:ext cx="9144000" cy="3656100"/>
          </a:xfrm>
          <a:prstGeom prst="rect">
            <a:avLst/>
          </a:prstGeom>
          <a:solidFill>
            <a:srgbClr val="99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21"/>
          <p:cNvSpPr txBox="1">
            <a:spLocks noGrp="1"/>
          </p:cNvSpPr>
          <p:nvPr>
            <p:ph type="title"/>
          </p:nvPr>
        </p:nvSpPr>
        <p:spPr>
          <a:xfrm>
            <a:off x="3023100" y="284200"/>
            <a:ext cx="5809200" cy="95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dirty="0">
                <a:latin typeface="Montserrat"/>
                <a:ea typeface="Montserrat"/>
                <a:cs typeface="Montserrat"/>
                <a:sym typeface="Montserrat"/>
              </a:rPr>
              <a:t>Spirit of DI Award</a:t>
            </a:r>
            <a:endParaRPr sz="2600" b="1" dirty="0">
              <a:latin typeface="Montserrat"/>
              <a:ea typeface="Montserrat"/>
              <a:cs typeface="Montserrat"/>
              <a:sym typeface="Montserrat"/>
            </a:endParaRPr>
          </a:p>
        </p:txBody>
      </p:sp>
      <p:sp>
        <p:nvSpPr>
          <p:cNvPr id="894" name="Google Shape;894;p121"/>
          <p:cNvSpPr txBox="1">
            <a:spLocks noGrp="1"/>
          </p:cNvSpPr>
          <p:nvPr>
            <p:ph type="body" idx="1"/>
          </p:nvPr>
        </p:nvSpPr>
        <p:spPr>
          <a:xfrm>
            <a:off x="311700" y="2004700"/>
            <a:ext cx="8520600" cy="246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200" b="1" dirty="0">
                <a:solidFill>
                  <a:srgbClr val="FFFFFF"/>
                </a:solidFill>
                <a:latin typeface="Montserrat"/>
                <a:ea typeface="Montserrat"/>
                <a:cs typeface="Montserrat"/>
                <a:sym typeface="Montserrat"/>
              </a:rPr>
              <a:t>        The Chin Family</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0"/>
              </a:spcAft>
              <a:buNone/>
            </a:pPr>
            <a:r>
              <a:rPr lang="en" sz="4200" b="1" dirty="0">
                <a:solidFill>
                  <a:srgbClr val="FFFFFF"/>
                </a:solidFill>
                <a:latin typeface="Montserrat"/>
                <a:ea typeface="Montserrat"/>
                <a:cs typeface="Montserrat"/>
                <a:sym typeface="Montserrat"/>
              </a:rPr>
              <a:t>George, Lori, Jackson</a:t>
            </a:r>
            <a:endParaRPr sz="4200" b="1" dirty="0">
              <a:solidFill>
                <a:srgbClr val="FFFFFF"/>
              </a:solidFill>
              <a:latin typeface="Montserrat"/>
              <a:ea typeface="Montserrat"/>
              <a:cs typeface="Montserrat"/>
              <a:sym typeface="Montserrat"/>
            </a:endParaRPr>
          </a:p>
          <a:p>
            <a:pPr marL="0" lvl="0" indent="0" algn="ctr" rtl="0">
              <a:lnSpc>
                <a:spcPct val="100000"/>
              </a:lnSpc>
              <a:spcBef>
                <a:spcPts val="1600"/>
              </a:spcBef>
              <a:spcAft>
                <a:spcPts val="1600"/>
              </a:spcAft>
              <a:buNone/>
            </a:pPr>
            <a:r>
              <a:rPr lang="en" sz="4200" b="1" dirty="0">
                <a:solidFill>
                  <a:srgbClr val="FFFFFF"/>
                </a:solidFill>
                <a:latin typeface="Montserrat"/>
                <a:ea typeface="Montserrat"/>
                <a:cs typeface="Montserrat"/>
                <a:sym typeface="Montserrat"/>
              </a:rPr>
              <a:t>and Mickinley</a:t>
            </a:r>
            <a:endParaRPr sz="4200" b="1" dirty="0">
              <a:solidFill>
                <a:srgbClr val="FFFFFF"/>
              </a:solidFill>
              <a:latin typeface="Montserrat"/>
              <a:ea typeface="Montserrat"/>
              <a:cs typeface="Montserrat"/>
              <a:sym typeface="Montserrat"/>
            </a:endParaRPr>
          </a:p>
        </p:txBody>
      </p:sp>
      <p:pic>
        <p:nvPicPr>
          <p:cNvPr id="3074" name="Picture 2">
            <a:extLst>
              <a:ext uri="{FF2B5EF4-FFF2-40B4-BE49-F238E27FC236}">
                <a16:creationId xmlns:a16="http://schemas.microsoft.com/office/drawing/2014/main" id="{1356F5C5-8FD9-497D-9844-6743D9760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4" t="1135"/>
          <a:stretch>
            <a:fillRect/>
          </a:stretch>
        </p:blipFill>
        <p:spPr bwMode="auto">
          <a:xfrm>
            <a:off x="187158" y="150006"/>
            <a:ext cx="2572084" cy="2581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7117432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2F63-ABCB-4C9F-BDE4-80EB6AF83E58}"/>
              </a:ext>
            </a:extLst>
          </p:cNvPr>
          <p:cNvSpPr>
            <a:spLocks noGrp="1"/>
          </p:cNvSpPr>
          <p:nvPr>
            <p:ph type="title"/>
          </p:nvPr>
        </p:nvSpPr>
        <p:spPr>
          <a:xfrm>
            <a:off x="311700" y="3427"/>
            <a:ext cx="8520600" cy="572700"/>
          </a:xfrm>
        </p:spPr>
        <p:txBody>
          <a:bodyPr/>
          <a:lstStyle/>
          <a:p>
            <a:pPr algn="ctr"/>
            <a:r>
              <a:rPr lang="en-US" dirty="0"/>
              <a:t>2020-21 Regional Challenge Masters</a:t>
            </a:r>
          </a:p>
        </p:txBody>
      </p:sp>
      <p:sp>
        <p:nvSpPr>
          <p:cNvPr id="3" name="Text Placeholder 2">
            <a:extLst>
              <a:ext uri="{FF2B5EF4-FFF2-40B4-BE49-F238E27FC236}">
                <a16:creationId xmlns:a16="http://schemas.microsoft.com/office/drawing/2014/main" id="{CC87DC3B-8607-4831-8F42-355FDD8EA84B}"/>
              </a:ext>
            </a:extLst>
          </p:cNvPr>
          <p:cNvSpPr>
            <a:spLocks noGrp="1"/>
          </p:cNvSpPr>
          <p:nvPr>
            <p:ph type="body" idx="1"/>
          </p:nvPr>
        </p:nvSpPr>
        <p:spPr>
          <a:xfrm>
            <a:off x="244549" y="505047"/>
            <a:ext cx="8771860" cy="4635026"/>
          </a:xfrm>
        </p:spPr>
        <p:txBody>
          <a:bodyPr/>
          <a:lstStyle/>
          <a:p>
            <a:pPr marL="114300" indent="0">
              <a:buNone/>
            </a:pPr>
            <a:endParaRPr lang="en-US" sz="1400" dirty="0">
              <a:solidFill>
                <a:schemeClr val="tx1"/>
              </a:solidFill>
            </a:endParaRPr>
          </a:p>
          <a:p>
            <a:pPr marL="114300" indent="0">
              <a:buNone/>
            </a:pPr>
            <a:r>
              <a:rPr lang="en-US" sz="2400" dirty="0">
                <a:solidFill>
                  <a:schemeClr val="tx1"/>
                </a:solidFill>
              </a:rPr>
              <a:t>                 George Chin                                   Bob Kestell</a:t>
            </a:r>
          </a:p>
          <a:p>
            <a:pPr marL="114300" indent="0">
              <a:buNone/>
            </a:pPr>
            <a:r>
              <a:rPr lang="en-US" sz="2400" dirty="0">
                <a:solidFill>
                  <a:schemeClr val="tx1"/>
                </a:solidFill>
              </a:rPr>
              <a:t>    </a:t>
            </a:r>
          </a:p>
          <a:p>
            <a:pPr marL="114300" indent="0">
              <a:buNone/>
            </a:pPr>
            <a:endParaRPr lang="en-US" dirty="0">
              <a:solidFill>
                <a:schemeClr val="tx1"/>
              </a:solidFill>
            </a:endParaRPr>
          </a:p>
          <a:p>
            <a:pPr marL="114300" indent="0">
              <a:buNone/>
            </a:pPr>
            <a:r>
              <a:rPr lang="en-US" sz="2400" dirty="0">
                <a:solidFill>
                  <a:schemeClr val="tx1"/>
                </a:solidFill>
              </a:rPr>
              <a:t>                  Amanda Lemley                             Lydia Schilling</a:t>
            </a:r>
            <a:endParaRPr lang="en-US" sz="1600" dirty="0">
              <a:solidFill>
                <a:schemeClr val="tx1"/>
              </a:solidFill>
            </a:endParaRPr>
          </a:p>
          <a:p>
            <a:pPr marL="114300" indent="0">
              <a:buNone/>
            </a:pPr>
            <a:endParaRPr lang="en-US" sz="1400" dirty="0">
              <a:solidFill>
                <a:schemeClr val="tx1"/>
              </a:solidFill>
            </a:endParaRPr>
          </a:p>
          <a:p>
            <a:pPr marL="114300" indent="0">
              <a:buNone/>
            </a:pPr>
            <a:r>
              <a:rPr lang="en-US" sz="2400" dirty="0">
                <a:solidFill>
                  <a:schemeClr val="tx1"/>
                </a:solidFill>
              </a:rPr>
              <a:t>              </a:t>
            </a:r>
          </a:p>
          <a:p>
            <a:pPr marL="114300" indent="0">
              <a:buNone/>
            </a:pPr>
            <a:r>
              <a:rPr lang="en-US" sz="2400" dirty="0">
                <a:solidFill>
                  <a:schemeClr val="tx1"/>
                </a:solidFill>
              </a:rPr>
              <a:t>                  Christina Perry                                Nicole Tamura</a:t>
            </a:r>
          </a:p>
          <a:p>
            <a:pPr marL="114300" indent="0">
              <a:buNone/>
            </a:pPr>
            <a:endParaRPr lang="en-US" dirty="0">
              <a:solidFill>
                <a:schemeClr val="tx1"/>
              </a:solidFill>
            </a:endParaRPr>
          </a:p>
          <a:p>
            <a:pPr marL="114300" indent="0">
              <a:buNone/>
            </a:pPr>
            <a:endParaRPr lang="en-US" sz="2400" dirty="0">
              <a:solidFill>
                <a:schemeClr val="tx1"/>
              </a:solidFill>
            </a:endParaRPr>
          </a:p>
          <a:p>
            <a:pPr marL="114300" indent="0">
              <a:buNone/>
            </a:pPr>
            <a:r>
              <a:rPr lang="en-US" sz="2400" dirty="0">
                <a:solidFill>
                  <a:schemeClr val="tx1"/>
                </a:solidFill>
              </a:rPr>
              <a:t>                   Shelley Skaar                                Rachael Clayton</a:t>
            </a:r>
          </a:p>
        </p:txBody>
      </p:sp>
      <p:pic>
        <p:nvPicPr>
          <p:cNvPr id="5" name="Picture 4" descr="Icon&#10;&#10;Description automatically generated">
            <a:extLst>
              <a:ext uri="{FF2B5EF4-FFF2-40B4-BE49-F238E27FC236}">
                <a16:creationId xmlns:a16="http://schemas.microsoft.com/office/drawing/2014/main" id="{16EB849E-6CC1-4A0B-86AB-6CF3AD4038EE}"/>
              </a:ext>
            </a:extLst>
          </p:cNvPr>
          <p:cNvPicPr>
            <a:picLocks noChangeAspect="1"/>
          </p:cNvPicPr>
          <p:nvPr/>
        </p:nvPicPr>
        <p:blipFill>
          <a:blip r:embed="rId3"/>
          <a:stretch>
            <a:fillRect/>
          </a:stretch>
        </p:blipFill>
        <p:spPr>
          <a:xfrm>
            <a:off x="244549" y="570226"/>
            <a:ext cx="1643115" cy="98769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C1B3F1D-FA89-4728-BA29-F2D1101CDD78}"/>
              </a:ext>
            </a:extLst>
          </p:cNvPr>
          <p:cNvPicPr>
            <a:picLocks noChangeAspect="1"/>
          </p:cNvPicPr>
          <p:nvPr/>
        </p:nvPicPr>
        <p:blipFill>
          <a:blip r:embed="rId4"/>
          <a:stretch>
            <a:fillRect/>
          </a:stretch>
        </p:blipFill>
        <p:spPr>
          <a:xfrm>
            <a:off x="301820" y="1687350"/>
            <a:ext cx="1626137" cy="977484"/>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2242B5B-563B-4321-ABB7-8C0B53AA37B3}"/>
              </a:ext>
            </a:extLst>
          </p:cNvPr>
          <p:cNvPicPr>
            <a:picLocks noChangeAspect="1"/>
          </p:cNvPicPr>
          <p:nvPr/>
        </p:nvPicPr>
        <p:blipFill>
          <a:blip r:embed="rId5"/>
          <a:stretch>
            <a:fillRect/>
          </a:stretch>
        </p:blipFill>
        <p:spPr>
          <a:xfrm>
            <a:off x="194291" y="2753946"/>
            <a:ext cx="1760610" cy="1058317"/>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9265C8E1-96D8-4FCF-9093-F275188FAE89}"/>
              </a:ext>
            </a:extLst>
          </p:cNvPr>
          <p:cNvPicPr>
            <a:picLocks noChangeAspect="1"/>
          </p:cNvPicPr>
          <p:nvPr/>
        </p:nvPicPr>
        <p:blipFill>
          <a:blip r:embed="rId6"/>
          <a:stretch>
            <a:fillRect/>
          </a:stretch>
        </p:blipFill>
        <p:spPr>
          <a:xfrm>
            <a:off x="4641110" y="1717738"/>
            <a:ext cx="1897098" cy="1140361"/>
          </a:xfrm>
          <a:prstGeom prst="rect">
            <a:avLst/>
          </a:prstGeom>
        </p:spPr>
      </p:pic>
      <p:pic>
        <p:nvPicPr>
          <p:cNvPr id="13" name="Picture 12">
            <a:extLst>
              <a:ext uri="{FF2B5EF4-FFF2-40B4-BE49-F238E27FC236}">
                <a16:creationId xmlns:a16="http://schemas.microsoft.com/office/drawing/2014/main" id="{0E6461D6-17E7-4CB1-A32F-77FD3CCB9564}"/>
              </a:ext>
            </a:extLst>
          </p:cNvPr>
          <p:cNvPicPr>
            <a:picLocks noChangeAspect="1"/>
          </p:cNvPicPr>
          <p:nvPr/>
        </p:nvPicPr>
        <p:blipFill>
          <a:blip r:embed="rId7"/>
          <a:stretch>
            <a:fillRect/>
          </a:stretch>
        </p:blipFill>
        <p:spPr>
          <a:xfrm>
            <a:off x="194291" y="3941405"/>
            <a:ext cx="1804867" cy="1084920"/>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AD4E106D-C3C1-4141-B282-EAF62C97BEC1}"/>
              </a:ext>
            </a:extLst>
          </p:cNvPr>
          <p:cNvPicPr>
            <a:picLocks noChangeAspect="1"/>
          </p:cNvPicPr>
          <p:nvPr/>
        </p:nvPicPr>
        <p:blipFill>
          <a:blip r:embed="rId8"/>
          <a:stretch>
            <a:fillRect/>
          </a:stretch>
        </p:blipFill>
        <p:spPr>
          <a:xfrm>
            <a:off x="4688832" y="592765"/>
            <a:ext cx="1751630" cy="1052919"/>
          </a:xfrm>
          <a:prstGeom prst="rect">
            <a:avLst/>
          </a:prstGeom>
        </p:spPr>
      </p:pic>
      <p:pic>
        <p:nvPicPr>
          <p:cNvPr id="17" name="Picture 16" descr="Icon&#10;&#10;Description automatically generated">
            <a:extLst>
              <a:ext uri="{FF2B5EF4-FFF2-40B4-BE49-F238E27FC236}">
                <a16:creationId xmlns:a16="http://schemas.microsoft.com/office/drawing/2014/main" id="{3CFE04E9-C717-4F93-A3C1-F1961FD9DC73}"/>
              </a:ext>
            </a:extLst>
          </p:cNvPr>
          <p:cNvPicPr>
            <a:picLocks noChangeAspect="1"/>
          </p:cNvPicPr>
          <p:nvPr/>
        </p:nvPicPr>
        <p:blipFill>
          <a:blip r:embed="rId9"/>
          <a:stretch>
            <a:fillRect/>
          </a:stretch>
        </p:blipFill>
        <p:spPr>
          <a:xfrm>
            <a:off x="4630479" y="2843530"/>
            <a:ext cx="1980230" cy="1190332"/>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D9599DDF-CF6B-46AF-9DEF-23D0F700F458}"/>
              </a:ext>
            </a:extLst>
          </p:cNvPr>
          <p:cNvPicPr>
            <a:picLocks noChangeAspect="1"/>
          </p:cNvPicPr>
          <p:nvPr/>
        </p:nvPicPr>
        <p:blipFill>
          <a:blip r:embed="rId10"/>
          <a:stretch>
            <a:fillRect/>
          </a:stretch>
        </p:blipFill>
        <p:spPr>
          <a:xfrm>
            <a:off x="4695561" y="3993145"/>
            <a:ext cx="1850066" cy="1115179"/>
          </a:xfrm>
          <a:prstGeom prst="rect">
            <a:avLst/>
          </a:prstGeom>
        </p:spPr>
      </p:pic>
    </p:spTree>
    <p:extLst>
      <p:ext uri="{BB962C8B-B14F-4D97-AF65-F5344CB8AC3E}">
        <p14:creationId xmlns:p14="http://schemas.microsoft.com/office/powerpoint/2010/main" val="276540967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D8579E-50CA-44A5-AB66-94147DBAFBAF}"/>
              </a:ext>
            </a:extLst>
          </p:cNvPr>
          <p:cNvSpPr>
            <a:spLocks noGrp="1"/>
          </p:cNvSpPr>
          <p:nvPr>
            <p:ph type="body" idx="1"/>
          </p:nvPr>
        </p:nvSpPr>
        <p:spPr>
          <a:xfrm>
            <a:off x="186070" y="170121"/>
            <a:ext cx="8646230" cy="4747437"/>
          </a:xfrm>
        </p:spPr>
        <p:txBody>
          <a:bodyPr/>
          <a:lstStyle/>
          <a:p>
            <a:r>
              <a:rPr lang="en-US" sz="1600" dirty="0">
                <a:solidFill>
                  <a:schemeClr val="tx1"/>
                </a:solidFill>
              </a:rPr>
              <a:t>George and Lori started as team managers for their son’s team at Badger Mtn. Elementary.  They were team managers for 9 years, with teams advancing to Global Finals 8 of those years. George even drove a prop truck for WA teams from Richland to Knoxville!</a:t>
            </a:r>
          </a:p>
          <a:p>
            <a:r>
              <a:rPr lang="en-US" sz="1600" dirty="0">
                <a:solidFill>
                  <a:schemeClr val="tx1"/>
                </a:solidFill>
              </a:rPr>
              <a:t>After retiring as team managers, they volunteered as appraisers at regional and state tournaments.  George became Eastern Regional Challenge Master for the Technical challenge and last year became our Affiliate Challenge Master.  Lori served as Eastern Regional Tournament Director and helps conduct team manager and appraiser training.</a:t>
            </a:r>
          </a:p>
          <a:p>
            <a:r>
              <a:rPr lang="en-US" sz="1600" dirty="0">
                <a:solidFill>
                  <a:schemeClr val="tx1"/>
                </a:solidFill>
              </a:rPr>
              <a:t>Jackson and Mickinley, in addition to being team members for 9 &amp; 8 years, have both volunteered as appraisers and tournament volunteers.  While attending Global Finals as a team member, Jackson volunteered to help with set up and activities for Special Events.</a:t>
            </a:r>
          </a:p>
          <a:p>
            <a:r>
              <a:rPr lang="en-US" sz="1600" dirty="0">
                <a:solidFill>
                  <a:schemeClr val="tx1"/>
                </a:solidFill>
              </a:rPr>
              <a:t>A tournament cannot run without volunteers that exhibit a can-do spirit year after year.  The Chin’s never cease to ask, “What can we do to help?” because they believe in the power of what Destination Imagination has taught their children.</a:t>
            </a:r>
          </a:p>
          <a:p>
            <a:r>
              <a:rPr lang="en-US" sz="1600" dirty="0">
                <a:solidFill>
                  <a:schemeClr val="tx1"/>
                </a:solidFill>
              </a:rPr>
              <a:t>This family exemplifies the true Spirit of DI.</a:t>
            </a:r>
          </a:p>
          <a:p>
            <a:endParaRPr lang="en-US" dirty="0"/>
          </a:p>
        </p:txBody>
      </p:sp>
    </p:spTree>
    <p:extLst>
      <p:ext uri="{BB962C8B-B14F-4D97-AF65-F5344CB8AC3E}">
        <p14:creationId xmlns:p14="http://schemas.microsoft.com/office/powerpoint/2010/main" val="352338769"/>
      </p:ext>
    </p:extLst>
  </p:cSld>
  <p:clrMapOvr>
    <a:masterClrMapping/>
  </p:clrMapOvr>
  <mc:AlternateContent xmlns:mc="http://schemas.openxmlformats.org/markup-compatibility/2006">
    <mc:Choice xmlns:p14="http://schemas.microsoft.com/office/powerpoint/2010/main" Requires="p14">
      <p:transition spd="slow" p14:dur="3400" advClick="0" advTm="8000">
        <p14:reveal/>
      </p:transition>
    </mc:Choice>
    <mc:Fallback>
      <p:transition spd="slow" advClick="0" advTm="8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8976-DE4F-40C7-A93C-0FC66098195F}"/>
              </a:ext>
            </a:extLst>
          </p:cNvPr>
          <p:cNvSpPr>
            <a:spLocks noGrp="1"/>
          </p:cNvSpPr>
          <p:nvPr>
            <p:ph type="title"/>
          </p:nvPr>
        </p:nvSpPr>
        <p:spPr>
          <a:xfrm>
            <a:off x="311700" y="102125"/>
            <a:ext cx="8520600" cy="572700"/>
          </a:xfrm>
        </p:spPr>
        <p:txBody>
          <a:bodyPr/>
          <a:lstStyle/>
          <a:p>
            <a:pPr algn="ctr"/>
            <a:r>
              <a:rPr lang="en-US" dirty="0"/>
              <a:t>Thank you for watching!</a:t>
            </a:r>
          </a:p>
        </p:txBody>
      </p:sp>
      <p:sp>
        <p:nvSpPr>
          <p:cNvPr id="3" name="Text Placeholder 2">
            <a:extLst>
              <a:ext uri="{FF2B5EF4-FFF2-40B4-BE49-F238E27FC236}">
                <a16:creationId xmlns:a16="http://schemas.microsoft.com/office/drawing/2014/main" id="{8B1C363E-130F-4D03-BBEF-F6A7AFEE40DF}"/>
              </a:ext>
            </a:extLst>
          </p:cNvPr>
          <p:cNvSpPr>
            <a:spLocks noGrp="1"/>
          </p:cNvSpPr>
          <p:nvPr>
            <p:ph type="body" idx="1"/>
          </p:nvPr>
        </p:nvSpPr>
        <p:spPr>
          <a:xfrm>
            <a:off x="311700" y="863550"/>
            <a:ext cx="8520600" cy="3416400"/>
          </a:xfrm>
          <a:solidFill>
            <a:schemeClr val="accent5">
              <a:lumMod val="20000"/>
              <a:lumOff val="80000"/>
            </a:schemeClr>
          </a:solidFill>
        </p:spPr>
        <p:txBody>
          <a:bodyPr/>
          <a:lstStyle/>
          <a:p>
            <a:r>
              <a:rPr lang="en-US" sz="2400" dirty="0">
                <a:solidFill>
                  <a:schemeClr val="tx1"/>
                </a:solidFill>
              </a:rPr>
              <a:t>Awards and certificates will be mailed to the Team Manager.</a:t>
            </a:r>
          </a:p>
          <a:p>
            <a:endParaRPr lang="en-US" sz="2400" dirty="0">
              <a:solidFill>
                <a:schemeClr val="tx1"/>
              </a:solidFill>
            </a:endParaRPr>
          </a:p>
          <a:p>
            <a:r>
              <a:rPr lang="en-US" sz="2400" dirty="0">
                <a:solidFill>
                  <a:schemeClr val="tx1"/>
                </a:solidFill>
              </a:rPr>
              <a:t>Please remember to Register for the WA Affiliate Tournament at ryt.destinationimagination.org</a:t>
            </a:r>
          </a:p>
          <a:p>
            <a:endParaRPr lang="en-US" sz="2400" dirty="0">
              <a:solidFill>
                <a:schemeClr val="tx1"/>
              </a:solidFill>
            </a:endParaRPr>
          </a:p>
          <a:p>
            <a:r>
              <a:rPr lang="en-US" sz="2400" dirty="0">
                <a:solidFill>
                  <a:schemeClr val="tx1"/>
                </a:solidFill>
              </a:rPr>
              <a:t>Registration Deadline is Thursday March 4</a:t>
            </a:r>
            <a:r>
              <a:rPr lang="en-US" sz="2400" baseline="30000" dirty="0">
                <a:solidFill>
                  <a:schemeClr val="tx1"/>
                </a:solidFill>
              </a:rPr>
              <a:t>th</a:t>
            </a:r>
            <a:r>
              <a:rPr lang="en-US" sz="2400" dirty="0">
                <a:solidFill>
                  <a:schemeClr val="tx1"/>
                </a:solidFill>
              </a:rPr>
              <a:t>.</a:t>
            </a:r>
          </a:p>
          <a:p>
            <a:endParaRPr lang="en-US" sz="2400" dirty="0">
              <a:solidFill>
                <a:schemeClr val="tx1"/>
              </a:solidFill>
            </a:endParaRPr>
          </a:p>
          <a:p>
            <a:r>
              <a:rPr lang="en-US" sz="2400" dirty="0">
                <a:solidFill>
                  <a:schemeClr val="tx1"/>
                </a:solidFill>
              </a:rPr>
              <a:t>Thank you for participating in Destination Imagination!</a:t>
            </a:r>
          </a:p>
        </p:txBody>
      </p:sp>
    </p:spTree>
    <p:extLst>
      <p:ext uri="{BB962C8B-B14F-4D97-AF65-F5344CB8AC3E}">
        <p14:creationId xmlns:p14="http://schemas.microsoft.com/office/powerpoint/2010/main" val="34557804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DD85CCD-69ED-46CE-9FFA-75AC135AA1F4}"/>
              </a:ext>
            </a:extLst>
          </p:cNvPr>
          <p:cNvSpPr txBox="1"/>
          <p:nvPr/>
        </p:nvSpPr>
        <p:spPr>
          <a:xfrm>
            <a:off x="156305" y="124926"/>
            <a:ext cx="8831390" cy="4893647"/>
          </a:xfrm>
          <a:prstGeom prst="rect">
            <a:avLst/>
          </a:prstGeom>
          <a:solidFill>
            <a:srgbClr val="FFFF00"/>
          </a:solidFill>
        </p:spPr>
        <p:txBody>
          <a:bodyPr wrap="square" rtlCol="0">
            <a:spAutoFit/>
          </a:bodyPr>
          <a:lstStyle/>
          <a:p>
            <a:r>
              <a:rPr lang="en-US" sz="4800" b="1" dirty="0">
                <a:latin typeface="Montserrat" panose="020B0604020202020204" charset="0"/>
              </a:rPr>
              <a:t>Important Announcement!</a:t>
            </a:r>
            <a:endParaRPr lang="en-US" sz="2400" b="1" dirty="0">
              <a:latin typeface="Montserrat" panose="020B0604020202020204" charset="0"/>
            </a:endParaRPr>
          </a:p>
          <a:p>
            <a:endParaRPr lang="en-US" sz="2400" b="1" dirty="0">
              <a:latin typeface="Montserrat" panose="020B0604020202020204" charset="0"/>
            </a:endParaRPr>
          </a:p>
          <a:p>
            <a:r>
              <a:rPr lang="en-US" sz="4800" dirty="0">
                <a:latin typeface="Montserrat" panose="020B0604020202020204" charset="0"/>
              </a:rPr>
              <a:t>Due to the lower number of teams participating in WA this year, all Eastern Region teams will advance to the Affiliate Tournament.</a:t>
            </a:r>
          </a:p>
        </p:txBody>
      </p:sp>
    </p:spTree>
    <p:extLst>
      <p:ext uri="{BB962C8B-B14F-4D97-AF65-F5344CB8AC3E}">
        <p14:creationId xmlns:p14="http://schemas.microsoft.com/office/powerpoint/2010/main" val="429109552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754F-54B1-4641-BC53-F3BB190F829F}"/>
              </a:ext>
            </a:extLst>
          </p:cNvPr>
          <p:cNvSpPr>
            <a:spLocks noGrp="1"/>
          </p:cNvSpPr>
          <p:nvPr>
            <p:ph type="title"/>
          </p:nvPr>
        </p:nvSpPr>
        <p:spPr/>
        <p:txBody>
          <a:bodyPr/>
          <a:lstStyle/>
          <a:p>
            <a:pPr algn="ctr"/>
            <a:r>
              <a:rPr lang="en-US" sz="2800" dirty="0">
                <a:solidFill>
                  <a:schemeClr val="tx1"/>
                </a:solidFill>
              </a:rPr>
              <a:t>George Chin Regional Challenge Master</a:t>
            </a:r>
            <a:endParaRPr lang="en-US" dirty="0"/>
          </a:p>
        </p:txBody>
      </p:sp>
      <p:sp>
        <p:nvSpPr>
          <p:cNvPr id="3" name="Text Placeholder 2">
            <a:extLst>
              <a:ext uri="{FF2B5EF4-FFF2-40B4-BE49-F238E27FC236}">
                <a16:creationId xmlns:a16="http://schemas.microsoft.com/office/drawing/2014/main" id="{1283DDA4-2CAD-401A-AA1B-877113757C4B}"/>
              </a:ext>
            </a:extLst>
          </p:cNvPr>
          <p:cNvSpPr>
            <a:spLocks noGrp="1"/>
          </p:cNvSpPr>
          <p:nvPr>
            <p:ph type="body" idx="1"/>
          </p:nvPr>
        </p:nvSpPr>
        <p:spPr/>
        <p:txBody>
          <a:bodyPr/>
          <a:lstStyle/>
          <a:p>
            <a:pPr marL="114300" indent="0">
              <a:buNone/>
            </a:pPr>
            <a:endParaRPr lang="en-US" dirty="0"/>
          </a:p>
        </p:txBody>
      </p:sp>
      <p:pic>
        <p:nvPicPr>
          <p:cNvPr id="4" name="Picture 3" descr="Icon&#10;&#10;Description automatically generated">
            <a:extLst>
              <a:ext uri="{FF2B5EF4-FFF2-40B4-BE49-F238E27FC236}">
                <a16:creationId xmlns:a16="http://schemas.microsoft.com/office/drawing/2014/main" id="{A2DEE4F0-1912-4610-9615-701BAFD39BF0}"/>
              </a:ext>
            </a:extLst>
          </p:cNvPr>
          <p:cNvPicPr>
            <a:picLocks noChangeAspect="1"/>
          </p:cNvPicPr>
          <p:nvPr/>
        </p:nvPicPr>
        <p:blipFill>
          <a:blip r:embed="rId2"/>
          <a:stretch>
            <a:fillRect/>
          </a:stretch>
        </p:blipFill>
        <p:spPr>
          <a:xfrm>
            <a:off x="1909051" y="1248890"/>
            <a:ext cx="5523107" cy="3319985"/>
          </a:xfrm>
          <a:prstGeom prst="rect">
            <a:avLst/>
          </a:prstGeom>
        </p:spPr>
      </p:pic>
    </p:spTree>
    <p:extLst>
      <p:ext uri="{BB962C8B-B14F-4D97-AF65-F5344CB8AC3E}">
        <p14:creationId xmlns:p14="http://schemas.microsoft.com/office/powerpoint/2010/main" val="1296741029"/>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797</TotalTime>
  <Words>871</Words>
  <Application>Microsoft Office PowerPoint</Application>
  <PresentationFormat>On-screen Show (16:9)</PresentationFormat>
  <Paragraphs>204</Paragraphs>
  <Slides>71</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Montserrat</vt:lpstr>
      <vt:lpstr>Simple Light</vt:lpstr>
      <vt:lpstr>PowerPoint Presentation</vt:lpstr>
      <vt:lpstr>PowerPoint Presentation</vt:lpstr>
      <vt:lpstr>PowerPoint Presentation</vt:lpstr>
      <vt:lpstr>PowerPoint Presentation</vt:lpstr>
      <vt:lpstr>PowerPoint Presentation</vt:lpstr>
      <vt:lpstr>PowerPoint Presentation</vt:lpstr>
      <vt:lpstr>2020-21 Regional Challenge Masters</vt:lpstr>
      <vt:lpstr>PowerPoint Presentation</vt:lpstr>
      <vt:lpstr>George Chin Regional Challenge Master</vt:lpstr>
      <vt:lpstr>Technical Challenge Elementary Level 7th Place</vt:lpstr>
      <vt:lpstr>Technical Challenge Elementary Level 6th Place</vt:lpstr>
      <vt:lpstr>PowerPoint Presentation</vt:lpstr>
      <vt:lpstr>Technical Challenge Elementary Level 5th Place</vt:lpstr>
      <vt:lpstr>PowerPoint Presentation</vt:lpstr>
      <vt:lpstr>Technical Challenge Elementary Level 4th Place</vt:lpstr>
      <vt:lpstr>PowerPoint Presentation</vt:lpstr>
      <vt:lpstr>Technical Challenge Elementary Level 3rd Place</vt:lpstr>
      <vt:lpstr>PowerPoint Presentation</vt:lpstr>
      <vt:lpstr>Technical Challenge Elementary Level 2nd Place</vt:lpstr>
      <vt:lpstr>PowerPoint Presentation</vt:lpstr>
      <vt:lpstr>Technical Challenge Elementary Level 1st Place</vt:lpstr>
      <vt:lpstr>PowerPoint Presentation</vt:lpstr>
      <vt:lpstr>Technical Challenge Middle Level 2nd Place</vt:lpstr>
      <vt:lpstr>Technical Challenge Middle Level 1st Place</vt:lpstr>
      <vt:lpstr>PowerPoint Presentation</vt:lpstr>
      <vt:lpstr>Amanda Lemley Regional Challenge Master</vt:lpstr>
      <vt:lpstr>Scientific Challenge Elementary Level 2nd Place</vt:lpstr>
      <vt:lpstr>PowerPoint Presentation</vt:lpstr>
      <vt:lpstr>Scientific Challenge Elementary Level 1st Place</vt:lpstr>
      <vt:lpstr>PowerPoint Presentation</vt:lpstr>
      <vt:lpstr>Scientific Challenge Secondary Level 2nd Place</vt:lpstr>
      <vt:lpstr>PowerPoint Presentation</vt:lpstr>
      <vt:lpstr>Scientific Challenge Secondary Level 1st Place</vt:lpstr>
      <vt:lpstr>PowerPoint Presentation</vt:lpstr>
      <vt:lpstr>Christina Perry Regional Challenge Master</vt:lpstr>
      <vt:lpstr>Fine Arts Challenge Elementary Level 2nd Place</vt:lpstr>
      <vt:lpstr>PowerPoint Presentation</vt:lpstr>
      <vt:lpstr>Fine Arts Challenge Elementary Level 1st Place</vt:lpstr>
      <vt:lpstr>PowerPoint Presentation</vt:lpstr>
      <vt:lpstr>Fine Arts Challenge Middle Level 1st Place</vt:lpstr>
      <vt:lpstr>PowerPoint Presentation</vt:lpstr>
      <vt:lpstr>Shelley Skaar Regional Challenge Master</vt:lpstr>
      <vt:lpstr>Improvisational Challenge Elementary Level 2nd Place</vt:lpstr>
      <vt:lpstr>PowerPoint Presentation</vt:lpstr>
      <vt:lpstr>Improvisational Challenge Elementary Level 1st Place</vt:lpstr>
      <vt:lpstr>PowerPoint Presentation</vt:lpstr>
      <vt:lpstr>Improvisational Challenge Secondary Level 1st Place</vt:lpstr>
      <vt:lpstr>PowerPoint Presentation</vt:lpstr>
      <vt:lpstr>Lydia Schilling Regional Challenge Master</vt:lpstr>
      <vt:lpstr>Service Learning Challenge Elementary Level 1st Place</vt:lpstr>
      <vt:lpstr>Service Learning Challenge Middle Level 1st Place</vt:lpstr>
      <vt:lpstr>Service Learning Challenge Secondary Level 1st Place</vt:lpstr>
      <vt:lpstr>PowerPoint Presentation</vt:lpstr>
      <vt:lpstr>Renaissance Award</vt:lpstr>
      <vt:lpstr>PowerPoint Presentation</vt:lpstr>
      <vt:lpstr>Nicole Tamura Regional Challenge Master </vt:lpstr>
      <vt:lpstr>Rising Stars Challenge</vt:lpstr>
      <vt:lpstr>PowerPoint Presentation</vt:lpstr>
      <vt:lpstr>Rising Stars Challenge</vt:lpstr>
      <vt:lpstr>Rising Stars Challenge</vt:lpstr>
      <vt:lpstr>PowerPoint Presentation</vt:lpstr>
      <vt:lpstr>Rising Stars Challenge</vt:lpstr>
      <vt:lpstr>PowerPoint Presentation</vt:lpstr>
      <vt:lpstr>Rising Stars Challenge</vt:lpstr>
      <vt:lpstr>Rising Stars Challenge</vt:lpstr>
      <vt:lpstr>PowerPoint Presentation</vt:lpstr>
      <vt:lpstr>Rising Stars Challenge</vt:lpstr>
      <vt:lpstr>PowerPoint Presentation</vt:lpstr>
      <vt:lpstr>Spirit of DI Award</vt:lpstr>
      <vt:lpstr>PowerPoint Presentation</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Show Will Begin at X:XX!</dc:title>
  <dc:creator>Cathy Lee Adams</dc:creator>
  <cp:lastModifiedBy>Cathy Lee Adams</cp:lastModifiedBy>
  <cp:revision>56</cp:revision>
  <dcterms:modified xsi:type="dcterms:W3CDTF">2021-02-27T17:34:33Z</dcterms:modified>
</cp:coreProperties>
</file>